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97" r:id="rId2"/>
    <p:sldId id="260" r:id="rId3"/>
    <p:sldId id="327" r:id="rId4"/>
    <p:sldId id="261" r:id="rId5"/>
    <p:sldId id="329" r:id="rId6"/>
    <p:sldId id="330" r:id="rId7"/>
    <p:sldId id="331" r:id="rId8"/>
    <p:sldId id="333" r:id="rId9"/>
    <p:sldId id="345" r:id="rId10"/>
    <p:sldId id="346" r:id="rId11"/>
    <p:sldId id="347" r:id="rId12"/>
    <p:sldId id="348" r:id="rId13"/>
    <p:sldId id="356" r:id="rId14"/>
    <p:sldId id="352" r:id="rId15"/>
    <p:sldId id="350" r:id="rId16"/>
    <p:sldId id="353" r:id="rId17"/>
    <p:sldId id="354" r:id="rId18"/>
    <p:sldId id="355" r:id="rId19"/>
    <p:sldId id="360" r:id="rId20"/>
    <p:sldId id="357" r:id="rId21"/>
    <p:sldId id="358" r:id="rId22"/>
    <p:sldId id="361" r:id="rId23"/>
    <p:sldId id="364" r:id="rId24"/>
    <p:sldId id="365" r:id="rId25"/>
    <p:sldId id="366" r:id="rId26"/>
    <p:sldId id="370" r:id="rId27"/>
    <p:sldId id="367" r:id="rId28"/>
    <p:sldId id="368" r:id="rId29"/>
    <p:sldId id="372" r:id="rId30"/>
    <p:sldId id="373" r:id="rId31"/>
    <p:sldId id="374" r:id="rId32"/>
    <p:sldId id="375" r:id="rId33"/>
    <p:sldId id="376" r:id="rId34"/>
    <p:sldId id="377" r:id="rId35"/>
    <p:sldId id="379" r:id="rId36"/>
    <p:sldId id="380" r:id="rId37"/>
    <p:sldId id="381" r:id="rId38"/>
    <p:sldId id="382" r:id="rId39"/>
    <p:sldId id="383" r:id="rId40"/>
    <p:sldId id="384" r:id="rId41"/>
    <p:sldId id="385" r:id="rId42"/>
    <p:sldId id="386" r:id="rId43"/>
    <p:sldId id="389" r:id="rId44"/>
    <p:sldId id="387" r:id="rId45"/>
    <p:sldId id="390" r:id="rId46"/>
    <p:sldId id="362" r:id="rId47"/>
    <p:sldId id="395" r:id="rId48"/>
    <p:sldId id="344" r:id="rId49"/>
    <p:sldId id="396" r:id="rId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maso Peletta" initials="TP" lastIdx="9" clrIdx="0">
    <p:extLst>
      <p:ext uri="{19B8F6BF-5375-455C-9EA6-DF929625EA0E}">
        <p15:presenceInfo xmlns:p15="http://schemas.microsoft.com/office/powerpoint/2012/main" userId="S::tommaso.peletta@etu.unige.ch::5383efe9-02ec-4b22-8d9a-120b7fc157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104" d="100"/>
          <a:sy n="104" d="100"/>
        </p:scale>
        <p:origin x="9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7T10:26:14.802" idx="1">
    <p:pos x="10" y="10"/>
    <p:text>un probabilistic model chacker est un techinique pour analiser automatiquement des systemes. Il permet de verifier des propieter avec de la logique probabiliste en enumerant toute les etat atteniable de l'etat.Par example Il peut nous permettre de trouver la probabilitè que un evenement ce verifie, ansi que des autre characteristique d'un model comme des deadlock.</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17T10:30:26.956" idx="3">
    <p:pos x="10" y="10"/>
    <p:text>Prism et un utile ideal pour analiser des systeme dynamique et stochastique. La verification des systeme commence par specifier toute les proprieter que le systeme doit satisfaire, en suite construire un model formelle et finalment verifier si les proprieter  sont satisfaites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17T10:37:32.937" idx="4">
    <p:pos x="10" y="10"/>
    <p:text/>
    <p:extLst>
      <p:ext uri="{C676402C-5697-4E1C-873F-D02D1690AC5C}">
        <p15:threadingInfo xmlns:p15="http://schemas.microsoft.com/office/powerpoint/2012/main" timeZoneBias="-60"/>
      </p:ext>
    </p:extLst>
  </p:cm>
  <p:cm authorId="1" dt="2021-03-17T10:44:15.041" idx="5">
    <p:pos x="10" y="146"/>
    <p:text>perde de package</p:text>
    <p:extLst>
      <p:ext uri="{C676402C-5697-4E1C-873F-D02D1690AC5C}">
        <p15:threadingInfo xmlns:p15="http://schemas.microsoft.com/office/powerpoint/2012/main" timeZoneBias="-60">
          <p15:parentCm authorId="1" idx="4"/>
        </p15:threadingInfo>
      </p:ext>
    </p:extLst>
  </p:cm>
  <p:cm authorId="1" dt="2021-03-17T10:44:54.924" idx="6">
    <p:pos x="10" y="282"/>
    <p:text>systeme distribuè probleme de synchronisation</p:text>
    <p:extLst>
      <p:ext uri="{C676402C-5697-4E1C-873F-D02D1690AC5C}">
        <p15:threadingInfo xmlns:p15="http://schemas.microsoft.com/office/powerpoint/2012/main" timeZoneBias="-6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3-24T17:41:40.464" idx="7">
    <p:pos x="10" y="10"/>
    <p:text>expliquer cellular automata.
expliquer depliage rondpoint
expliquer le schema : case, vehicule, intersection, parametre vitesse acceleration , case initial.
vehicule h randomized behaviour</p:text>
    <p:extLst>
      <p:ext uri="{C676402C-5697-4E1C-873F-D02D1690AC5C}">
        <p15:threadingInfo xmlns:p15="http://schemas.microsoft.com/office/powerpoint/2012/main" timeZoneBias="-60"/>
      </p:ext>
    </p:extLst>
  </p:cm>
  <p:cm authorId="1" dt="2021-03-24T18:08:44.512" idx="9">
    <p:pos x="10" y="146"/>
    <p:text>distance vision</p:text>
    <p:extLst>
      <p:ext uri="{C676402C-5697-4E1C-873F-D02D1690AC5C}">
        <p15:threadingInfo xmlns:p15="http://schemas.microsoft.com/office/powerpoint/2012/main" timeZoneBias="-60">
          <p15:parentCm authorId="1" idx="7"/>
        </p15:threadingInfo>
      </p:ext>
    </p:extLst>
  </p:cm>
  <p:cm authorId="1" dt="2021-03-24T18:03:00.161" idx="8">
    <p:pos x="146" y="146"/>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0A7FD-3B32-417B-95F2-99C379C6548A}" type="datetimeFigureOut">
              <a:rPr lang="en-GB" smtClean="0"/>
              <a:t>03/06/2021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C2148-D98F-40A3-9BEF-FA07A1FC2F25}" type="slidenum">
              <a:rPr lang="en-GB" smtClean="0"/>
              <a:t>‹N›</a:t>
            </a:fld>
            <a:endParaRPr lang="en-GB"/>
          </a:p>
        </p:txBody>
      </p:sp>
    </p:spTree>
    <p:extLst>
      <p:ext uri="{BB962C8B-B14F-4D97-AF65-F5344CB8AC3E}">
        <p14:creationId xmlns:p14="http://schemas.microsoft.com/office/powerpoint/2010/main" val="239997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44</a:t>
            </a:fld>
            <a:endParaRPr lang="en-GB"/>
          </a:p>
        </p:txBody>
      </p:sp>
    </p:spTree>
    <p:extLst>
      <p:ext uri="{BB962C8B-B14F-4D97-AF65-F5344CB8AC3E}">
        <p14:creationId xmlns:p14="http://schemas.microsoft.com/office/powerpoint/2010/main" val="158218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45</a:t>
            </a:fld>
            <a:endParaRPr lang="en-GB"/>
          </a:p>
        </p:txBody>
      </p:sp>
    </p:spTree>
    <p:extLst>
      <p:ext uri="{BB962C8B-B14F-4D97-AF65-F5344CB8AC3E}">
        <p14:creationId xmlns:p14="http://schemas.microsoft.com/office/powerpoint/2010/main" val="102065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47</a:t>
            </a:fld>
            <a:endParaRPr lang="en-GB"/>
          </a:p>
        </p:txBody>
      </p:sp>
    </p:spTree>
    <p:extLst>
      <p:ext uri="{BB962C8B-B14F-4D97-AF65-F5344CB8AC3E}">
        <p14:creationId xmlns:p14="http://schemas.microsoft.com/office/powerpoint/2010/main" val="215452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78239-93D6-4FFE-BEA5-4705184AF0E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77560E16-E7B0-45CF-8359-6E80AF454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547DBC16-D018-488E-86DF-0E05B0E504E4}"/>
              </a:ext>
            </a:extLst>
          </p:cNvPr>
          <p:cNvSpPr>
            <a:spLocks noGrp="1"/>
          </p:cNvSpPr>
          <p:nvPr>
            <p:ph type="dt" sz="half" idx="10"/>
          </p:nvPr>
        </p:nvSpPr>
        <p:spPr/>
        <p:txBody>
          <a:bodyPr/>
          <a:lstStyle/>
          <a:p>
            <a:fld id="{3A591C9D-4A58-44DB-B2B3-AC0B67497059}" type="datetime1">
              <a:rPr lang="fr-CH" smtClean="0"/>
              <a:t>03.06.2021</a:t>
            </a:fld>
            <a:endParaRPr lang="fr-CH"/>
          </a:p>
        </p:txBody>
      </p:sp>
      <p:sp>
        <p:nvSpPr>
          <p:cNvPr id="5" name="Espace réservé du pied de page 4">
            <a:extLst>
              <a:ext uri="{FF2B5EF4-FFF2-40B4-BE49-F238E27FC236}">
                <a16:creationId xmlns:a16="http://schemas.microsoft.com/office/drawing/2014/main" id="{A5AD2187-0B0A-4525-9E1F-5BB68D8566EE}"/>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141A6BA6-D97D-42A3-B1F1-1B6D796D82E9}"/>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1688788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CC4860-E840-4DF0-8164-9C2F18EFF622}"/>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DC4783D4-9637-445A-A9CF-E9B03A5F86B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21C2E757-9076-42CD-B28A-14B83446842E}"/>
              </a:ext>
            </a:extLst>
          </p:cNvPr>
          <p:cNvSpPr>
            <a:spLocks noGrp="1"/>
          </p:cNvSpPr>
          <p:nvPr>
            <p:ph type="dt" sz="half" idx="10"/>
          </p:nvPr>
        </p:nvSpPr>
        <p:spPr/>
        <p:txBody>
          <a:bodyPr/>
          <a:lstStyle/>
          <a:p>
            <a:fld id="{22507152-97E0-4E78-97E3-92354FDCBD83}" type="datetime1">
              <a:rPr lang="fr-CH" smtClean="0"/>
              <a:t>03.06.2021</a:t>
            </a:fld>
            <a:endParaRPr lang="fr-CH"/>
          </a:p>
        </p:txBody>
      </p:sp>
      <p:sp>
        <p:nvSpPr>
          <p:cNvPr id="5" name="Espace réservé du pied de page 4">
            <a:extLst>
              <a:ext uri="{FF2B5EF4-FFF2-40B4-BE49-F238E27FC236}">
                <a16:creationId xmlns:a16="http://schemas.microsoft.com/office/drawing/2014/main" id="{5C3518CD-2758-45BE-A7F6-05C876D3E44B}"/>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CD320FB7-3DBC-4F87-9D73-5FD52DBA0DE4}"/>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1486131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BC530ED-FC74-4B9E-9066-9D1F6ED60931}"/>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CD44B20B-6F4E-4353-B5CF-8601E164D72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931FF98-EF8D-408F-BBFB-61A99494BF24}"/>
              </a:ext>
            </a:extLst>
          </p:cNvPr>
          <p:cNvSpPr>
            <a:spLocks noGrp="1"/>
          </p:cNvSpPr>
          <p:nvPr>
            <p:ph type="dt" sz="half" idx="10"/>
          </p:nvPr>
        </p:nvSpPr>
        <p:spPr/>
        <p:txBody>
          <a:bodyPr/>
          <a:lstStyle/>
          <a:p>
            <a:fld id="{32EF7818-57ED-4E93-8C05-A37055188A87}" type="datetime1">
              <a:rPr lang="fr-CH" smtClean="0"/>
              <a:t>03.06.2021</a:t>
            </a:fld>
            <a:endParaRPr lang="fr-CH"/>
          </a:p>
        </p:txBody>
      </p:sp>
      <p:sp>
        <p:nvSpPr>
          <p:cNvPr id="5" name="Espace réservé du pied de page 4">
            <a:extLst>
              <a:ext uri="{FF2B5EF4-FFF2-40B4-BE49-F238E27FC236}">
                <a16:creationId xmlns:a16="http://schemas.microsoft.com/office/drawing/2014/main" id="{0E15FEB4-90DB-4DE4-A7BC-2C3E17631CA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3D0C3E2C-615F-4C56-97A0-C2CC8111D552}"/>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24866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9FFCD-9147-4EF0-B844-A5876C0B9A5D}"/>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466CBD67-A034-49E6-BC8A-15852D42BA4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A4A1F44E-7034-4610-8ABC-580AED4002EC}"/>
              </a:ext>
            </a:extLst>
          </p:cNvPr>
          <p:cNvSpPr>
            <a:spLocks noGrp="1"/>
          </p:cNvSpPr>
          <p:nvPr>
            <p:ph type="dt" sz="half" idx="10"/>
          </p:nvPr>
        </p:nvSpPr>
        <p:spPr/>
        <p:txBody>
          <a:bodyPr/>
          <a:lstStyle/>
          <a:p>
            <a:fld id="{99448107-504C-4C75-86C4-2A83971B33B4}" type="datetime1">
              <a:rPr lang="fr-CH" smtClean="0"/>
              <a:t>03.06.2021</a:t>
            </a:fld>
            <a:endParaRPr lang="fr-CH"/>
          </a:p>
        </p:txBody>
      </p:sp>
      <p:sp>
        <p:nvSpPr>
          <p:cNvPr id="5" name="Espace réservé du pied de page 4">
            <a:extLst>
              <a:ext uri="{FF2B5EF4-FFF2-40B4-BE49-F238E27FC236}">
                <a16:creationId xmlns:a16="http://schemas.microsoft.com/office/drawing/2014/main" id="{E3159C7F-4A10-4B5F-9389-E384F6DE1BC0}"/>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FC201BAA-F28C-4CE3-8629-92D8824E7C2A}"/>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151782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EB73DE-748E-4413-BD18-218CDCB9E12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EE80BF6D-8E69-48B0-8241-0B69FED1D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F6C25A-E04F-420C-9469-E83F1B39CAAE}"/>
              </a:ext>
            </a:extLst>
          </p:cNvPr>
          <p:cNvSpPr>
            <a:spLocks noGrp="1"/>
          </p:cNvSpPr>
          <p:nvPr>
            <p:ph type="dt" sz="half" idx="10"/>
          </p:nvPr>
        </p:nvSpPr>
        <p:spPr/>
        <p:txBody>
          <a:bodyPr/>
          <a:lstStyle/>
          <a:p>
            <a:fld id="{07FD3B13-CA30-44BE-A854-C225AAF63323}" type="datetime1">
              <a:rPr lang="fr-CH" smtClean="0"/>
              <a:t>03.06.2021</a:t>
            </a:fld>
            <a:endParaRPr lang="fr-CH"/>
          </a:p>
        </p:txBody>
      </p:sp>
      <p:sp>
        <p:nvSpPr>
          <p:cNvPr id="5" name="Espace réservé du pied de page 4">
            <a:extLst>
              <a:ext uri="{FF2B5EF4-FFF2-40B4-BE49-F238E27FC236}">
                <a16:creationId xmlns:a16="http://schemas.microsoft.com/office/drawing/2014/main" id="{237B6968-64D3-4D77-A351-D08ACF2CCE29}"/>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E236C80D-D4C9-4A93-B954-4C3BAFBC204B}"/>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831827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41FA8C-B30E-459C-8BF9-ED341A4237DC}"/>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98022499-31A3-4952-9B33-57B363F9380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970A2D58-F8B7-4E39-8090-CC617F94954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6DC56A95-1EB6-41F2-A80F-6F3BAB7DDAF1}"/>
              </a:ext>
            </a:extLst>
          </p:cNvPr>
          <p:cNvSpPr>
            <a:spLocks noGrp="1"/>
          </p:cNvSpPr>
          <p:nvPr>
            <p:ph type="dt" sz="half" idx="10"/>
          </p:nvPr>
        </p:nvSpPr>
        <p:spPr/>
        <p:txBody>
          <a:bodyPr/>
          <a:lstStyle/>
          <a:p>
            <a:fld id="{04950853-2585-4FFA-9F64-C765BF5E3D96}" type="datetime1">
              <a:rPr lang="fr-CH" smtClean="0"/>
              <a:t>03.06.2021</a:t>
            </a:fld>
            <a:endParaRPr lang="fr-CH"/>
          </a:p>
        </p:txBody>
      </p:sp>
      <p:sp>
        <p:nvSpPr>
          <p:cNvPr id="6" name="Espace réservé du pied de page 5">
            <a:extLst>
              <a:ext uri="{FF2B5EF4-FFF2-40B4-BE49-F238E27FC236}">
                <a16:creationId xmlns:a16="http://schemas.microsoft.com/office/drawing/2014/main" id="{95FB551F-CA84-40B4-928A-A2607E303670}"/>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90EBA0E4-DB7D-43DD-BF6F-978D9F6A480B}"/>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391170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0F7D5-8669-4F77-A388-07EE67262A31}"/>
              </a:ext>
            </a:extLst>
          </p:cNvPr>
          <p:cNvSpPr>
            <a:spLocks noGrp="1"/>
          </p:cNvSpPr>
          <p:nvPr>
            <p:ph type="title"/>
          </p:nvPr>
        </p:nvSpPr>
        <p:spPr>
          <a:xfrm>
            <a:off x="839788" y="365125"/>
            <a:ext cx="105156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780C06DE-B18F-49B1-BB0D-6AF788E2E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C1CE97-37FB-4DD3-B782-88D6A3BEF63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82FFCCAC-C42C-4D2D-85E6-476E8A73D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05362C9-A63B-4FD0-9F8C-DA1A8D685F9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F620D9A7-1349-4B4E-80DB-352D030B4938}"/>
              </a:ext>
            </a:extLst>
          </p:cNvPr>
          <p:cNvSpPr>
            <a:spLocks noGrp="1"/>
          </p:cNvSpPr>
          <p:nvPr>
            <p:ph type="dt" sz="half" idx="10"/>
          </p:nvPr>
        </p:nvSpPr>
        <p:spPr/>
        <p:txBody>
          <a:bodyPr/>
          <a:lstStyle/>
          <a:p>
            <a:fld id="{EAA89381-E16D-47F9-9704-652C10B0F513}" type="datetime1">
              <a:rPr lang="fr-CH" smtClean="0"/>
              <a:t>03.06.2021</a:t>
            </a:fld>
            <a:endParaRPr lang="fr-CH"/>
          </a:p>
        </p:txBody>
      </p:sp>
      <p:sp>
        <p:nvSpPr>
          <p:cNvPr id="8" name="Espace réservé du pied de page 7">
            <a:extLst>
              <a:ext uri="{FF2B5EF4-FFF2-40B4-BE49-F238E27FC236}">
                <a16:creationId xmlns:a16="http://schemas.microsoft.com/office/drawing/2014/main" id="{CCF60D08-F920-44EC-893F-E12174AA486B}"/>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A8A9FDBC-4579-4A5D-AAE0-A572B5396E8F}"/>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474623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3EBFC5-0D1A-4704-8002-B56BE320628E}"/>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00CF470D-DEF9-43B4-B3EC-F86432B618B8}"/>
              </a:ext>
            </a:extLst>
          </p:cNvPr>
          <p:cNvSpPr>
            <a:spLocks noGrp="1"/>
          </p:cNvSpPr>
          <p:nvPr>
            <p:ph type="dt" sz="half" idx="10"/>
          </p:nvPr>
        </p:nvSpPr>
        <p:spPr/>
        <p:txBody>
          <a:bodyPr/>
          <a:lstStyle/>
          <a:p>
            <a:fld id="{4FA203D2-496F-4E55-B34A-6DF3D6FD6D55}" type="datetime1">
              <a:rPr lang="fr-CH" smtClean="0"/>
              <a:t>03.06.2021</a:t>
            </a:fld>
            <a:endParaRPr lang="fr-CH"/>
          </a:p>
        </p:txBody>
      </p:sp>
      <p:sp>
        <p:nvSpPr>
          <p:cNvPr id="4" name="Espace réservé du pied de page 3">
            <a:extLst>
              <a:ext uri="{FF2B5EF4-FFF2-40B4-BE49-F238E27FC236}">
                <a16:creationId xmlns:a16="http://schemas.microsoft.com/office/drawing/2014/main" id="{78A6028C-F84E-4A9B-A937-B90E38B5D332}"/>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C41EEDBE-9A70-4702-8866-D325F62CAF32}"/>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389237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A5B5E95-9920-404A-851A-A04B5326C64D}"/>
              </a:ext>
            </a:extLst>
          </p:cNvPr>
          <p:cNvSpPr>
            <a:spLocks noGrp="1"/>
          </p:cNvSpPr>
          <p:nvPr>
            <p:ph type="dt" sz="half" idx="10"/>
          </p:nvPr>
        </p:nvSpPr>
        <p:spPr/>
        <p:txBody>
          <a:bodyPr/>
          <a:lstStyle/>
          <a:p>
            <a:fld id="{027B95A5-B168-41C4-B69E-804708DEEC27}" type="datetime1">
              <a:rPr lang="fr-CH" smtClean="0"/>
              <a:t>03.06.2021</a:t>
            </a:fld>
            <a:endParaRPr lang="fr-CH"/>
          </a:p>
        </p:txBody>
      </p:sp>
      <p:sp>
        <p:nvSpPr>
          <p:cNvPr id="3" name="Espace réservé du pied de page 2">
            <a:extLst>
              <a:ext uri="{FF2B5EF4-FFF2-40B4-BE49-F238E27FC236}">
                <a16:creationId xmlns:a16="http://schemas.microsoft.com/office/drawing/2014/main" id="{B1C98BAC-BBC0-4E54-B71D-F2E90EC8732D}"/>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DA94F90F-8481-4766-A38F-935A7788823F}"/>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35225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DEF3A5-B765-4036-B75F-4928AEE1732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C8E601ED-0E82-4859-A896-3051F8BA60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F9BF945B-0666-4DFD-97F2-EF2C729C6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D38D7B8-BCD2-4CC1-80BC-71815226C5DE}"/>
              </a:ext>
            </a:extLst>
          </p:cNvPr>
          <p:cNvSpPr>
            <a:spLocks noGrp="1"/>
          </p:cNvSpPr>
          <p:nvPr>
            <p:ph type="dt" sz="half" idx="10"/>
          </p:nvPr>
        </p:nvSpPr>
        <p:spPr/>
        <p:txBody>
          <a:bodyPr/>
          <a:lstStyle/>
          <a:p>
            <a:fld id="{272D3A3D-2764-45C9-8FAB-B68FDE53AD70}" type="datetime1">
              <a:rPr lang="fr-CH" smtClean="0"/>
              <a:t>03.06.2021</a:t>
            </a:fld>
            <a:endParaRPr lang="fr-CH"/>
          </a:p>
        </p:txBody>
      </p:sp>
      <p:sp>
        <p:nvSpPr>
          <p:cNvPr id="6" name="Espace réservé du pied de page 5">
            <a:extLst>
              <a:ext uri="{FF2B5EF4-FFF2-40B4-BE49-F238E27FC236}">
                <a16:creationId xmlns:a16="http://schemas.microsoft.com/office/drawing/2014/main" id="{0654459E-4D4A-4455-A0A9-03ECDB322581}"/>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7A52747C-BED9-4A8E-9029-458A098A89D0}"/>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17859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1A2990-1BD7-4DC0-9567-E8A06C10AA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19600ECB-ECFC-4F09-ADD0-E7107B94A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22CC6596-2A0A-4B42-83E0-4926709D1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80997C5-1750-4454-B16E-89751B10C43C}"/>
              </a:ext>
            </a:extLst>
          </p:cNvPr>
          <p:cNvSpPr>
            <a:spLocks noGrp="1"/>
          </p:cNvSpPr>
          <p:nvPr>
            <p:ph type="dt" sz="half" idx="10"/>
          </p:nvPr>
        </p:nvSpPr>
        <p:spPr/>
        <p:txBody>
          <a:bodyPr/>
          <a:lstStyle/>
          <a:p>
            <a:fld id="{85E9D8A8-BC5D-4281-BB09-D2530232A585}" type="datetime1">
              <a:rPr lang="fr-CH" smtClean="0"/>
              <a:t>03.06.2021</a:t>
            </a:fld>
            <a:endParaRPr lang="fr-CH"/>
          </a:p>
        </p:txBody>
      </p:sp>
      <p:sp>
        <p:nvSpPr>
          <p:cNvPr id="6" name="Espace réservé du pied de page 5">
            <a:extLst>
              <a:ext uri="{FF2B5EF4-FFF2-40B4-BE49-F238E27FC236}">
                <a16:creationId xmlns:a16="http://schemas.microsoft.com/office/drawing/2014/main" id="{CD5DC3C0-A0F7-43F5-B741-7F83E516EAE1}"/>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F09C388C-F7D2-41F4-B3E8-60ABBCAD8379}"/>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56516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B397FAD-86A2-4D88-A8A4-CA4F39CF66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C9863DD6-7699-4856-9DCC-E870EBF97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B96916E-B0B0-4687-91D3-41945D893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57BC8-768D-44F8-BD79-6949469D8755}" type="datetime1">
              <a:rPr lang="fr-CH" smtClean="0"/>
              <a:t>03.06.2021</a:t>
            </a:fld>
            <a:endParaRPr lang="fr-CH"/>
          </a:p>
        </p:txBody>
      </p:sp>
      <p:sp>
        <p:nvSpPr>
          <p:cNvPr id="5" name="Espace réservé du pied de page 4">
            <a:extLst>
              <a:ext uri="{FF2B5EF4-FFF2-40B4-BE49-F238E27FC236}">
                <a16:creationId xmlns:a16="http://schemas.microsoft.com/office/drawing/2014/main" id="{1728848D-4CA3-4EA8-930B-0D11FBE9E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8B54C6D4-1C23-406A-90D5-906CCCC48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DCAA9-A281-4BED-B172-048C7AE96558}" type="slidenum">
              <a:rPr lang="fr-CH" smtClean="0"/>
              <a:t>‹N›</a:t>
            </a:fld>
            <a:endParaRPr lang="fr-CH"/>
          </a:p>
        </p:txBody>
      </p:sp>
    </p:spTree>
    <p:extLst>
      <p:ext uri="{BB962C8B-B14F-4D97-AF65-F5344CB8AC3E}">
        <p14:creationId xmlns:p14="http://schemas.microsoft.com/office/powerpoint/2010/main" val="365031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comments" Target="../comments/comment1.xml"/><Relationship Id="rId4" Type="http://schemas.openxmlformats.org/officeDocument/2006/relationships/image" Target="../media/image3.sv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TommasoPeletta/Probabilistic-Model-Checking-with-PRIS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C3AD7-EAA1-4099-A15B-BE043E05D6E6}"/>
              </a:ext>
            </a:extLst>
          </p:cNvPr>
          <p:cNvSpPr>
            <a:spLocks noGrp="1"/>
          </p:cNvSpPr>
          <p:nvPr>
            <p:ph type="ctrTitle"/>
          </p:nvPr>
        </p:nvSpPr>
        <p:spPr>
          <a:xfrm>
            <a:off x="1524000" y="2000764"/>
            <a:ext cx="9144000" cy="1428236"/>
          </a:xfrm>
        </p:spPr>
        <p:txBody>
          <a:bodyPr>
            <a:normAutofit/>
          </a:bodyPr>
          <a:lstStyle/>
          <a:p>
            <a:r>
              <a:rPr lang="fr-CH" sz="4800" dirty="0" err="1">
                <a:solidFill>
                  <a:schemeClr val="accent1"/>
                </a:solidFill>
              </a:rPr>
              <a:t>Vehicular</a:t>
            </a:r>
            <a:r>
              <a:rPr lang="fr-CH" sz="4800" dirty="0">
                <a:solidFill>
                  <a:schemeClr val="accent1"/>
                </a:solidFill>
              </a:rPr>
              <a:t> Network </a:t>
            </a:r>
            <a:r>
              <a:rPr lang="fr-CH" sz="4800" dirty="0" err="1">
                <a:solidFill>
                  <a:schemeClr val="accent1"/>
                </a:solidFill>
              </a:rPr>
              <a:t>Analysis</a:t>
            </a:r>
            <a:r>
              <a:rPr lang="fr-CH" sz="4800" dirty="0">
                <a:solidFill>
                  <a:schemeClr val="accent1"/>
                </a:solidFill>
              </a:rPr>
              <a:t> </a:t>
            </a:r>
            <a:r>
              <a:rPr lang="fr-CH" sz="4800" dirty="0" err="1">
                <a:solidFill>
                  <a:schemeClr val="accent1"/>
                </a:solidFill>
              </a:rPr>
              <a:t>Using</a:t>
            </a:r>
            <a:r>
              <a:rPr lang="fr-CH" sz="4800" dirty="0">
                <a:solidFill>
                  <a:schemeClr val="accent1"/>
                </a:solidFill>
              </a:rPr>
              <a:t> </a:t>
            </a:r>
            <a:r>
              <a:rPr lang="fr-CH" sz="4800" dirty="0" err="1">
                <a:solidFill>
                  <a:schemeClr val="accent1"/>
                </a:solidFill>
              </a:rPr>
              <a:t>Probabilistic</a:t>
            </a:r>
            <a:r>
              <a:rPr lang="fr-CH" sz="4800" dirty="0">
                <a:solidFill>
                  <a:schemeClr val="accent1"/>
                </a:solidFill>
              </a:rPr>
              <a:t> Model Checking</a:t>
            </a:r>
          </a:p>
        </p:txBody>
      </p:sp>
      <p:sp>
        <p:nvSpPr>
          <p:cNvPr id="3" name="Sous-titre 2">
            <a:extLst>
              <a:ext uri="{FF2B5EF4-FFF2-40B4-BE49-F238E27FC236}">
                <a16:creationId xmlns:a16="http://schemas.microsoft.com/office/drawing/2014/main" id="{5F39A5B7-6D2A-4446-A8BE-AA2F0216CB25}"/>
              </a:ext>
            </a:extLst>
          </p:cNvPr>
          <p:cNvSpPr>
            <a:spLocks noGrp="1"/>
          </p:cNvSpPr>
          <p:nvPr>
            <p:ph type="subTitle" idx="1"/>
          </p:nvPr>
        </p:nvSpPr>
        <p:spPr>
          <a:xfrm>
            <a:off x="1524000" y="3806601"/>
            <a:ext cx="9144000" cy="1655762"/>
          </a:xfrm>
        </p:spPr>
        <p:txBody>
          <a:bodyPr/>
          <a:lstStyle/>
          <a:p>
            <a:r>
              <a:rPr lang="fr-CH" dirty="0"/>
              <a:t>Jonathan Lo, Tommaso Peletta</a:t>
            </a:r>
          </a:p>
          <a:p>
            <a:r>
              <a:rPr lang="fr-CH" dirty="0"/>
              <a:t>3 Juin 2021</a:t>
            </a:r>
          </a:p>
        </p:txBody>
      </p:sp>
      <p:sp>
        <p:nvSpPr>
          <p:cNvPr id="4" name="Segnaposto numero diapositiva 3">
            <a:extLst>
              <a:ext uri="{FF2B5EF4-FFF2-40B4-BE49-F238E27FC236}">
                <a16:creationId xmlns:a16="http://schemas.microsoft.com/office/drawing/2014/main" id="{9A4D4EB2-5E70-45B1-B8AF-8C7858870A6E}"/>
              </a:ext>
            </a:extLst>
          </p:cNvPr>
          <p:cNvSpPr>
            <a:spLocks noGrp="1"/>
          </p:cNvSpPr>
          <p:nvPr>
            <p:ph type="sldNum" sz="quarter" idx="12"/>
          </p:nvPr>
        </p:nvSpPr>
        <p:spPr/>
        <p:txBody>
          <a:bodyPr/>
          <a:lstStyle/>
          <a:p>
            <a:fld id="{29EDCAA9-A281-4BED-B172-048C7AE96558}" type="slidenum">
              <a:rPr lang="fr-CH" smtClean="0"/>
              <a:t>1</a:t>
            </a:fld>
            <a:endParaRPr lang="fr-CH"/>
          </a:p>
        </p:txBody>
      </p:sp>
    </p:spTree>
    <p:extLst>
      <p:ext uri="{BB962C8B-B14F-4D97-AF65-F5344CB8AC3E}">
        <p14:creationId xmlns:p14="http://schemas.microsoft.com/office/powerpoint/2010/main" val="3111184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Nagel-</a:t>
            </a:r>
            <a:r>
              <a:rPr lang="fr-CH" dirty="0" err="1">
                <a:solidFill>
                  <a:schemeClr val="accent1"/>
                </a:solidFill>
              </a:rPr>
              <a:t>Schreckenberg</a:t>
            </a:r>
            <a:r>
              <a:rPr lang="fr-CH" dirty="0">
                <a:solidFill>
                  <a:schemeClr val="accent1"/>
                </a:solidFill>
              </a:rPr>
              <a:t> Model</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10</a:t>
            </a:fld>
            <a:endParaRPr lang="fr-CH"/>
          </a:p>
        </p:txBody>
      </p:sp>
      <p:pic>
        <p:nvPicPr>
          <p:cNvPr id="5" name="Immagine 4">
            <a:extLst>
              <a:ext uri="{FF2B5EF4-FFF2-40B4-BE49-F238E27FC236}">
                <a16:creationId xmlns:a16="http://schemas.microsoft.com/office/drawing/2014/main" id="{BA9613A0-4D62-4AC1-A4EA-ECC898BC5282}"/>
              </a:ext>
            </a:extLst>
          </p:cNvPr>
          <p:cNvPicPr>
            <a:picLocks noChangeAspect="1"/>
          </p:cNvPicPr>
          <p:nvPr/>
        </p:nvPicPr>
        <p:blipFill>
          <a:blip r:embed="rId2"/>
          <a:stretch>
            <a:fillRect/>
          </a:stretch>
        </p:blipFill>
        <p:spPr>
          <a:xfrm>
            <a:off x="7568723" y="3676072"/>
            <a:ext cx="3475303" cy="508913"/>
          </a:xfrm>
          <a:prstGeom prst="rect">
            <a:avLst/>
          </a:prstGeom>
        </p:spPr>
      </p:pic>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F1EF88D-D02A-4A65-A61E-60D426CF693E}"/>
                  </a:ext>
                </a:extLst>
              </p:cNvPr>
              <p:cNvSpPr>
                <a:spLocks noGrp="1"/>
              </p:cNvSpPr>
              <p:nvPr>
                <p:ph idx="1"/>
              </p:nvPr>
            </p:nvSpPr>
            <p:spPr>
              <a:xfrm>
                <a:off x="838200" y="1961658"/>
                <a:ext cx="6929582" cy="3928595"/>
              </a:xfrm>
            </p:spPr>
            <p:txBody>
              <a:bodyPr>
                <a:normAutofit/>
              </a:bodyPr>
              <a:lstStyle/>
              <a:p>
                <a:pPr>
                  <a:lnSpc>
                    <a:spcPct val="120000"/>
                  </a:lnSpc>
                  <a:buClr>
                    <a:schemeClr val="accent1"/>
                  </a:buClr>
                  <a:buSzPct val="130000"/>
                </a:pPr>
                <a:r>
                  <a:rPr lang="fr-CH" sz="2000" dirty="0"/>
                  <a:t>Acceleration: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𝑖</m:t>
                        </m:r>
                        <m:r>
                          <a:rPr lang="it-IT" sz="2000" b="0" i="1" smtClean="0">
                            <a:latin typeface="Cambria Math" panose="02040503050406030204" pitchFamily="18" charset="0"/>
                          </a:rPr>
                          <m:t>+1</m:t>
                        </m:r>
                      </m:sub>
                    </m:sSub>
                    <m:r>
                      <a:rPr lang="it-IT" sz="2000" b="0" i="1" smtClean="0">
                        <a:latin typeface="Cambria Math" panose="02040503050406030204" pitchFamily="18" charset="0"/>
                      </a:rPr>
                      <m:t>→</m:t>
                    </m:r>
                    <m:r>
                      <m:rPr>
                        <m:sty m:val="p"/>
                      </m:rPr>
                      <a:rPr lang="it-IT" sz="2000" b="0" i="0" smtClean="0">
                        <a:latin typeface="Cambria Math" panose="02040503050406030204" pitchFamily="18" charset="0"/>
                      </a:rPr>
                      <m:t>min</m:t>
                    </m:r>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𝑖</m:t>
                        </m:r>
                      </m:sub>
                    </m:sSub>
                    <m:r>
                      <a:rPr lang="it-IT" sz="2000" b="0" i="1" smtClean="0">
                        <a:latin typeface="Cambria Math" panose="02040503050406030204" pitchFamily="18" charset="0"/>
                      </a:rPr>
                      <m:t>+1, 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𝑚𝑎𝑥</m:t>
                        </m:r>
                      </m:sub>
                    </m:sSub>
                    <m:r>
                      <a:rPr lang="it-IT" sz="2000" b="0" i="1" smtClean="0">
                        <a:latin typeface="Cambria Math" panose="02040503050406030204" pitchFamily="18" charset="0"/>
                      </a:rPr>
                      <m:t>)</m:t>
                    </m:r>
                  </m:oMath>
                </a14:m>
                <a:endParaRPr lang="fr-CH" sz="2000" dirty="0"/>
              </a:p>
              <a:p>
                <a:pPr>
                  <a:lnSpc>
                    <a:spcPct val="120000"/>
                  </a:lnSpc>
                  <a:buClr>
                    <a:schemeClr val="accent1"/>
                  </a:buClr>
                  <a:buSzPct val="130000"/>
                </a:pPr>
                <a:endParaRPr lang="fr-CH" sz="2000" dirty="0"/>
              </a:p>
              <a:p>
                <a:pPr>
                  <a:lnSpc>
                    <a:spcPct val="120000"/>
                  </a:lnSpc>
                  <a:buClr>
                    <a:schemeClr val="accent1"/>
                  </a:buClr>
                  <a:buSzPct val="130000"/>
                </a:pPr>
                <a:r>
                  <a:rPr lang="fr-CH" sz="2000" dirty="0" err="1"/>
                  <a:t>Braking</a:t>
                </a:r>
                <a:r>
                  <a:rPr lang="fr-CH" sz="2000" dirty="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𝑖</m:t>
                        </m:r>
                        <m:r>
                          <a:rPr lang="it-IT" sz="2000" b="0" i="1" smtClean="0">
                            <a:latin typeface="Cambria Math" panose="02040503050406030204" pitchFamily="18" charset="0"/>
                          </a:rPr>
                          <m:t>+1</m:t>
                        </m:r>
                      </m:sub>
                    </m:sSub>
                    <m:r>
                      <a:rPr lang="it-IT" sz="2000" b="0" i="1" smtClean="0">
                        <a:latin typeface="Cambria Math" panose="02040503050406030204" pitchFamily="18" charset="0"/>
                      </a:rPr>
                      <m:t>→</m:t>
                    </m:r>
                    <m:r>
                      <m:rPr>
                        <m:sty m:val="p"/>
                      </m:rPr>
                      <a:rPr lang="it-IT" sz="2000" b="0" i="0" smtClean="0">
                        <a:latin typeface="Cambria Math" panose="02040503050406030204" pitchFamily="18" charset="0"/>
                      </a:rPr>
                      <m:t>min</m:t>
                    </m:r>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𝑖</m:t>
                        </m:r>
                      </m:sub>
                    </m:sSub>
                    <m:r>
                      <a:rPr lang="it-IT" sz="2000" b="0" i="1" smtClean="0">
                        <a:latin typeface="Cambria Math" panose="02040503050406030204" pitchFamily="18" charset="0"/>
                      </a:rPr>
                      <m:t>, </m:t>
                    </m:r>
                    <m:r>
                      <a:rPr lang="it-IT" sz="2000" b="0" i="1" smtClean="0">
                        <a:latin typeface="Cambria Math" panose="02040503050406030204" pitchFamily="18" charset="0"/>
                      </a:rPr>
                      <m:t>h𝑒𝑎𝑑𝑤𝑎𝑦</m:t>
                    </m:r>
                    <m:r>
                      <a:rPr lang="it-IT" sz="2000" b="0" i="1" smtClean="0">
                        <a:latin typeface="Cambria Math" panose="02040503050406030204" pitchFamily="18" charset="0"/>
                      </a:rPr>
                      <m:t>)</m:t>
                    </m:r>
                  </m:oMath>
                </a14:m>
                <a:endParaRPr lang="fr-CH" sz="2000" dirty="0"/>
              </a:p>
              <a:p>
                <a:pPr>
                  <a:lnSpc>
                    <a:spcPct val="120000"/>
                  </a:lnSpc>
                  <a:buClr>
                    <a:schemeClr val="accent1"/>
                  </a:buClr>
                  <a:buSzPct val="130000"/>
                </a:pPr>
                <a:endParaRPr lang="fr-CH" sz="2000" dirty="0"/>
              </a:p>
              <a:p>
                <a:pPr>
                  <a:lnSpc>
                    <a:spcPct val="120000"/>
                  </a:lnSpc>
                  <a:buClr>
                    <a:schemeClr val="accent1"/>
                  </a:buClr>
                  <a:buSzPct val="130000"/>
                </a:pPr>
                <a:r>
                  <a:rPr lang="fr-CH" sz="2000" dirty="0" err="1"/>
                  <a:t>Randomization</a:t>
                </a:r>
                <a:r>
                  <a:rPr lang="fr-CH" sz="2000" dirty="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𝑖</m:t>
                        </m:r>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0" smtClean="0">
                            <a:latin typeface="Cambria Math" panose="02040503050406030204" pitchFamily="18" charset="0"/>
                          </a:rPr>
                          <m:t>(</m:t>
                        </m:r>
                        <m:r>
                          <m:rPr>
                            <m:sty m:val="p"/>
                          </m:rPr>
                          <a:rPr lang="it-IT" sz="2000" b="0" i="0" smtClean="0">
                            <a:latin typeface="Cambria Math" panose="02040503050406030204" pitchFamily="18" charset="0"/>
                          </a:rPr>
                          <m:t>v</m:t>
                        </m:r>
                      </m:e>
                      <m:sub>
                        <m:r>
                          <a:rPr lang="it-IT" sz="2000" b="0" i="1" smtClean="0">
                            <a:latin typeface="Cambria Math" panose="02040503050406030204" pitchFamily="18" charset="0"/>
                          </a:rPr>
                          <m:t>𝑖</m:t>
                        </m:r>
                      </m:sub>
                    </m:sSub>
                    <m:r>
                      <a:rPr lang="it-IT" sz="2000" b="0" i="1" smtClean="0">
                        <a:latin typeface="Cambria Math" panose="02040503050406030204" pitchFamily="18" charset="0"/>
                      </a:rPr>
                      <m:t>−1) </m:t>
                    </m:r>
                    <m:r>
                      <a:rPr lang="it-IT" sz="2000" b="0" i="1" smtClean="0">
                        <a:latin typeface="Cambria Math" panose="02040503050406030204" pitchFamily="18" charset="0"/>
                      </a:rPr>
                      <m:t>𝑤𝑖𝑡h</m:t>
                    </m:r>
                    <m:r>
                      <a:rPr lang="it-IT" sz="2000" b="0" i="1" smtClean="0">
                        <a:latin typeface="Cambria Math" panose="02040503050406030204" pitchFamily="18" charset="0"/>
                      </a:rPr>
                      <m:t> </m:t>
                    </m:r>
                    <m:r>
                      <a:rPr lang="it-IT" sz="2000" b="0" i="1" smtClean="0">
                        <a:latin typeface="Cambria Math" panose="02040503050406030204" pitchFamily="18" charset="0"/>
                      </a:rPr>
                      <m:t>𝑝𝑟𝑜𝑏𝑎𝑏𝑖𝑙𝑖𝑡𝑦</m:t>
                    </m:r>
                    <m:r>
                      <a:rPr lang="it-IT" sz="2000" b="0" i="1" smtClean="0">
                        <a:latin typeface="Cambria Math" panose="02040503050406030204" pitchFamily="18" charset="0"/>
                      </a:rPr>
                      <m:t> </m:t>
                    </m:r>
                    <m:r>
                      <a:rPr lang="it-IT" sz="2000" b="0" i="1" smtClean="0">
                        <a:latin typeface="Cambria Math" panose="02040503050406030204" pitchFamily="18" charset="0"/>
                      </a:rPr>
                      <m:t>𝑝</m:t>
                    </m:r>
                  </m:oMath>
                </a14:m>
                <a:endParaRPr lang="it-IT" sz="2000" b="0" i="1" dirty="0">
                  <a:latin typeface="Cambria Math" panose="02040503050406030204" pitchFamily="18" charset="0"/>
                </a:endParaRPr>
              </a:p>
              <a:p>
                <a:pPr>
                  <a:lnSpc>
                    <a:spcPct val="120000"/>
                  </a:lnSpc>
                  <a:buClr>
                    <a:schemeClr val="accent1"/>
                  </a:buClr>
                  <a:buSzPct val="130000"/>
                </a:pPr>
                <a:endParaRPr lang="it-IT" sz="2000" b="0" i="1" dirty="0">
                  <a:latin typeface="Cambria Math" panose="02040503050406030204" pitchFamily="18" charset="0"/>
                </a:endParaRPr>
              </a:p>
              <a:p>
                <a:pPr>
                  <a:lnSpc>
                    <a:spcPct val="120000"/>
                  </a:lnSpc>
                  <a:buClr>
                    <a:schemeClr val="accent1"/>
                  </a:buClr>
                  <a:buSzPct val="130000"/>
                </a:pPr>
                <a:r>
                  <a:rPr lang="it-IT" sz="2000" b="0" dirty="0" err="1"/>
                  <a:t>Driving</a:t>
                </a:r>
                <a:r>
                  <a:rPr lang="it-IT" sz="2000" b="0" dirty="0"/>
                  <a: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𝑥</m:t>
                        </m:r>
                      </m:e>
                      <m:sub>
                        <m:r>
                          <a:rPr lang="it-IT" sz="2000" b="0" i="1" smtClean="0">
                            <a:latin typeface="Cambria Math" panose="02040503050406030204" pitchFamily="18" charset="0"/>
                          </a:rPr>
                          <m:t>𝑖</m:t>
                        </m:r>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𝑥</m:t>
                        </m:r>
                      </m:e>
                      <m:sub>
                        <m:r>
                          <a:rPr lang="it-IT" sz="2000" b="0" i="1" smtClean="0">
                            <a:latin typeface="Cambria Math" panose="02040503050406030204" pitchFamily="18" charset="0"/>
                          </a:rPr>
                          <m:t>𝑖</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𝑖</m:t>
                        </m:r>
                      </m:sub>
                    </m:sSub>
                  </m:oMath>
                </a14:m>
                <a:endParaRPr lang="it-IT" sz="2000" b="0" i="1" dirty="0">
                  <a:latin typeface="Cambria Math" panose="02040503050406030204" pitchFamily="18" charset="0"/>
                </a:endParaRPr>
              </a:p>
              <a:p>
                <a:pPr marL="0" indent="0">
                  <a:buClr>
                    <a:schemeClr val="accent1"/>
                  </a:buClr>
                  <a:buSzPct val="130000"/>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m:t>
                      </m:r>
                    </m:oMath>
                  </m:oMathPara>
                </a14:m>
                <a:endParaRPr lang="fr-CH" sz="2000" dirty="0"/>
              </a:p>
              <a:p>
                <a:endParaRPr lang="fr-CH" sz="2000" dirty="0"/>
              </a:p>
              <a:p>
                <a:endParaRPr lang="fr-CH" sz="2000" dirty="0"/>
              </a:p>
              <a:p>
                <a:endParaRPr lang="fr-CH" sz="2000" dirty="0"/>
              </a:p>
              <a:p>
                <a:endParaRPr lang="fr-CH" sz="2000" dirty="0"/>
              </a:p>
              <a:p>
                <a:endParaRPr lang="fr-CH" sz="2000" dirty="0"/>
              </a:p>
              <a:p>
                <a:endParaRPr lang="fr-CH" sz="2000" dirty="0"/>
              </a:p>
              <a:p>
                <a:endParaRPr lang="fr-CH" sz="2000" dirty="0"/>
              </a:p>
            </p:txBody>
          </p:sp>
        </mc:Choice>
        <mc:Fallback xmlns="">
          <p:sp>
            <p:nvSpPr>
              <p:cNvPr id="11" name="Espace réservé du contenu 2">
                <a:extLst>
                  <a:ext uri="{FF2B5EF4-FFF2-40B4-BE49-F238E27FC236}">
                    <a16:creationId xmlns:a16="http://schemas.microsoft.com/office/drawing/2014/main" id="{0F1EF88D-D02A-4A65-A61E-60D426CF693E}"/>
                  </a:ext>
                </a:extLst>
              </p:cNvPr>
              <p:cNvSpPr>
                <a:spLocks noGrp="1" noRot="1" noChangeAspect="1" noMove="1" noResize="1" noEditPoints="1" noAdjustHandles="1" noChangeArrowheads="1" noChangeShapeType="1" noTextEdit="1"/>
              </p:cNvSpPr>
              <p:nvPr>
                <p:ph idx="1"/>
              </p:nvPr>
            </p:nvSpPr>
            <p:spPr>
              <a:xfrm>
                <a:off x="838200" y="1961658"/>
                <a:ext cx="6929582" cy="3928595"/>
              </a:xfrm>
              <a:blipFill>
                <a:blip r:embed="rId3"/>
                <a:stretch>
                  <a:fillRect l="-1408" t="-1863"/>
                </a:stretch>
              </a:blipFill>
            </p:spPr>
            <p:txBody>
              <a:bodyPr/>
              <a:lstStyle/>
              <a:p>
                <a:r>
                  <a:rPr lang="en-GB">
                    <a:noFill/>
                  </a:rPr>
                  <a:t> </a:t>
                </a:r>
              </a:p>
            </p:txBody>
          </p:sp>
        </mc:Fallback>
      </mc:AlternateContent>
    </p:spTree>
    <p:extLst>
      <p:ext uri="{BB962C8B-B14F-4D97-AF65-F5344CB8AC3E}">
        <p14:creationId xmlns:p14="http://schemas.microsoft.com/office/powerpoint/2010/main" val="173542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Nagel-</a:t>
            </a:r>
            <a:r>
              <a:rPr lang="fr-CH" dirty="0" err="1">
                <a:solidFill>
                  <a:schemeClr val="accent1"/>
                </a:solidFill>
              </a:rPr>
              <a:t>Schreckenberg</a:t>
            </a:r>
            <a:r>
              <a:rPr lang="fr-CH" dirty="0">
                <a:solidFill>
                  <a:schemeClr val="accent1"/>
                </a:solidFill>
              </a:rPr>
              <a:t> </a:t>
            </a:r>
            <a:r>
              <a:rPr lang="fr-CH" dirty="0" err="1">
                <a:solidFill>
                  <a:schemeClr val="accent1"/>
                </a:solidFill>
              </a:rPr>
              <a:t>Modified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11</a:t>
            </a:fld>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F1EF88D-D02A-4A65-A61E-60D426CF693E}"/>
                  </a:ext>
                </a:extLst>
              </p:cNvPr>
              <p:cNvSpPr>
                <a:spLocks noGrp="1"/>
              </p:cNvSpPr>
              <p:nvPr>
                <p:ph idx="1"/>
              </p:nvPr>
            </p:nvSpPr>
            <p:spPr>
              <a:xfrm>
                <a:off x="1543050" y="2699684"/>
                <a:ext cx="9105900" cy="3501092"/>
              </a:xfrm>
            </p:spPr>
            <p:txBody>
              <a:bodyPr>
                <a:normAutofit/>
              </a:bodyPr>
              <a:lstStyle/>
              <a:p>
                <a:pPr>
                  <a:lnSpc>
                    <a:spcPct val="120000"/>
                  </a:lnSpc>
                  <a:buClr>
                    <a:schemeClr val="accent1"/>
                  </a:buClr>
                  <a:buSzPct val="130000"/>
                </a:pPr>
                <a:r>
                  <a:rPr lang="fr-CH" sz="2400" dirty="0"/>
                  <a:t>Acceleration: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min</m:t>
                        </m:r>
                      </m:fName>
                      <m:e>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e>
                        </m:d>
                      </m:e>
                    </m:func>
                    <m:r>
                      <a:rPr lang="it-IT" sz="2400" b="0" i="1" smtClean="0">
                        <a:latin typeface="Cambria Math" panose="02040503050406030204" pitchFamily="18" charset="0"/>
                      </a:rPr>
                      <m:t>𝑤𝑖𝑡h</m:t>
                    </m:r>
                    <m:r>
                      <a:rPr lang="it-IT" sz="2400" b="0" i="1" smtClean="0">
                        <a:latin typeface="Cambria Math" panose="02040503050406030204" pitchFamily="18" charset="0"/>
                      </a:rPr>
                      <m:t> </m:t>
                    </m:r>
                    <m:r>
                      <a:rPr lang="it-IT" sz="2400" b="0" i="1" smtClean="0">
                        <a:latin typeface="Cambria Math" panose="02040503050406030204" pitchFamily="18" charset="0"/>
                      </a:rPr>
                      <m:t>𝑝𝑟𝑜𝑏𝑎𝑏𝑖𝑙𝑖𝑡𝑦</m:t>
                    </m:r>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𝑝</m:t>
                        </m:r>
                      </m:e>
                      <m:sub>
                        <m:r>
                          <a:rPr lang="it-IT" sz="2400" b="0" i="0" smtClean="0">
                            <a:latin typeface="Cambria Math" panose="02040503050406030204" pitchFamily="18" charset="0"/>
                          </a:rPr>
                          <m:t>1</m:t>
                        </m:r>
                      </m:sub>
                    </m:sSub>
                  </m:oMath>
                </a14:m>
                <a:r>
                  <a:rPr lang="fr-CH" sz="2400" dirty="0"/>
                  <a:t> </a:t>
                </a:r>
              </a:p>
              <a:p>
                <a:pPr marL="0" indent="0">
                  <a:lnSpc>
                    <a:spcPct val="120000"/>
                  </a:lnSpc>
                  <a:buClr>
                    <a:schemeClr val="accent1"/>
                  </a:buClr>
                  <a:buSzPct val="130000"/>
                  <a:buNone/>
                </a:pPr>
                <a:endParaRPr lang="fr-CH" sz="2400" dirty="0"/>
              </a:p>
              <a:p>
                <a:pPr>
                  <a:lnSpc>
                    <a:spcPct val="120000"/>
                  </a:lnSpc>
                  <a:buClr>
                    <a:schemeClr val="accent1"/>
                  </a:buClr>
                  <a:buSzPct val="130000"/>
                </a:pPr>
                <a:r>
                  <a:rPr lang="it-IT" sz="2400" dirty="0" err="1"/>
                  <a:t>Braking</a:t>
                </a:r>
                <a:r>
                  <a:rPr lang="it-IT" sz="2400" dirty="0"/>
                  <a:t> :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min</m:t>
                        </m:r>
                      </m:fName>
                      <m:e>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 −1,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e>
                        </m:d>
                      </m:e>
                    </m:func>
                    <m:r>
                      <a:rPr lang="it-IT" sz="2400" b="0" i="1" smtClean="0">
                        <a:latin typeface="Cambria Math" panose="02040503050406030204" pitchFamily="18" charset="0"/>
                      </a:rPr>
                      <m:t>𝑤𝑖𝑡h</m:t>
                    </m:r>
                    <m:r>
                      <a:rPr lang="it-IT" sz="2400" b="0" i="1" smtClean="0">
                        <a:latin typeface="Cambria Math" panose="02040503050406030204" pitchFamily="18" charset="0"/>
                      </a:rPr>
                      <m:t> </m:t>
                    </m:r>
                    <m:r>
                      <a:rPr lang="it-IT" sz="2400" b="0" i="1" smtClean="0">
                        <a:latin typeface="Cambria Math" panose="02040503050406030204" pitchFamily="18" charset="0"/>
                      </a:rPr>
                      <m:t>𝑝𝑟𝑜𝑏𝑎𝑏𝑖𝑙𝑖𝑡𝑦</m:t>
                    </m:r>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𝑝</m:t>
                        </m:r>
                      </m:e>
                      <m:sub>
                        <m:r>
                          <a:rPr lang="it-IT" sz="2400" b="0" i="1" smtClean="0">
                            <a:latin typeface="Cambria Math" panose="02040503050406030204" pitchFamily="18" charset="0"/>
                          </a:rPr>
                          <m:t>2</m:t>
                        </m:r>
                      </m:sub>
                    </m:sSub>
                  </m:oMath>
                </a14:m>
                <a:endParaRPr lang="it-IT" sz="2400" b="0" i="1" dirty="0">
                  <a:latin typeface="Cambria Math" panose="02040503050406030204" pitchFamily="18" charset="0"/>
                </a:endParaRPr>
              </a:p>
              <a:p>
                <a:pPr>
                  <a:lnSpc>
                    <a:spcPct val="120000"/>
                  </a:lnSpc>
                  <a:buClr>
                    <a:schemeClr val="accent1"/>
                  </a:buClr>
                  <a:buSzPct val="130000"/>
                </a:pPr>
                <a:endParaRPr lang="it-IT" sz="2400" b="0" i="1" dirty="0">
                  <a:latin typeface="Cambria Math" panose="02040503050406030204" pitchFamily="18" charset="0"/>
                </a:endParaRPr>
              </a:p>
              <a:p>
                <a:pPr>
                  <a:lnSpc>
                    <a:spcPct val="120000"/>
                  </a:lnSpc>
                  <a:buClr>
                    <a:schemeClr val="accent1"/>
                  </a:buClr>
                  <a:buSzPct val="130000"/>
                </a:pPr>
                <a:r>
                  <a:rPr lang="it-IT" sz="2400" b="0" dirty="0" err="1"/>
                  <a:t>Driving</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oMath>
                </a14:m>
                <a:endParaRPr lang="it-IT" sz="2400" b="0" i="1" dirty="0">
                  <a:latin typeface="Cambria Math" panose="02040503050406030204" pitchFamily="18" charset="0"/>
                </a:endParaRPr>
              </a:p>
              <a:p>
                <a:pPr marL="0" indent="0">
                  <a:buClr>
                    <a:schemeClr val="accent1"/>
                  </a:buClr>
                  <a:buSzPct val="13000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m:t>
                      </m:r>
                    </m:oMath>
                  </m:oMathPara>
                </a14:m>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p:txBody>
          </p:sp>
        </mc:Choice>
        <mc:Fallback xmlns="">
          <p:sp>
            <p:nvSpPr>
              <p:cNvPr id="11" name="Espace réservé du contenu 2">
                <a:extLst>
                  <a:ext uri="{FF2B5EF4-FFF2-40B4-BE49-F238E27FC236}">
                    <a16:creationId xmlns:a16="http://schemas.microsoft.com/office/drawing/2014/main" id="{0F1EF88D-D02A-4A65-A61E-60D426CF693E}"/>
                  </a:ext>
                </a:extLst>
              </p:cNvPr>
              <p:cNvSpPr>
                <a:spLocks noGrp="1" noRot="1" noChangeAspect="1" noMove="1" noResize="1" noEditPoints="1" noAdjustHandles="1" noChangeArrowheads="1" noChangeShapeType="1" noTextEdit="1"/>
              </p:cNvSpPr>
              <p:nvPr>
                <p:ph idx="1"/>
              </p:nvPr>
            </p:nvSpPr>
            <p:spPr>
              <a:xfrm>
                <a:off x="1543050" y="2699684"/>
                <a:ext cx="9105900" cy="3501092"/>
              </a:xfrm>
              <a:blipFill>
                <a:blip r:embed="rId2"/>
                <a:stretch>
                  <a:fillRect l="-1473" t="-2787"/>
                </a:stretch>
              </a:blipFill>
            </p:spPr>
            <p:txBody>
              <a:bodyPr/>
              <a:lstStyle/>
              <a:p>
                <a:r>
                  <a:rPr lang="en-GB">
                    <a:noFill/>
                  </a:rPr>
                  <a:t> </a:t>
                </a:r>
              </a:p>
            </p:txBody>
          </p:sp>
        </mc:Fallback>
      </mc:AlternateContent>
      <p:sp>
        <p:nvSpPr>
          <p:cNvPr id="3" name="CasellaDiTesto 2">
            <a:extLst>
              <a:ext uri="{FF2B5EF4-FFF2-40B4-BE49-F238E27FC236}">
                <a16:creationId xmlns:a16="http://schemas.microsoft.com/office/drawing/2014/main" id="{1E671188-375D-4246-B411-34041AD6F972}"/>
              </a:ext>
            </a:extLst>
          </p:cNvPr>
          <p:cNvSpPr txBox="1"/>
          <p:nvPr/>
        </p:nvSpPr>
        <p:spPr>
          <a:xfrm>
            <a:off x="1447799" y="1690688"/>
            <a:ext cx="2390776" cy="523220"/>
          </a:xfrm>
          <a:prstGeom prst="rect">
            <a:avLst/>
          </a:prstGeom>
          <a:noFill/>
        </p:spPr>
        <p:txBody>
          <a:bodyPr wrap="square" rtlCol="0">
            <a:spAutoFit/>
          </a:bodyPr>
          <a:lstStyle/>
          <a:p>
            <a:r>
              <a:rPr lang="it-IT" sz="2800" dirty="0" err="1"/>
              <a:t>Vehicle</a:t>
            </a:r>
            <a:r>
              <a:rPr lang="it-IT" sz="2800" dirty="0"/>
              <a:t> H</a:t>
            </a:r>
            <a:endParaRPr lang="en-GB" sz="2800" dirty="0"/>
          </a:p>
        </p:txBody>
      </p:sp>
    </p:spTree>
    <p:extLst>
      <p:ext uri="{BB962C8B-B14F-4D97-AF65-F5344CB8AC3E}">
        <p14:creationId xmlns:p14="http://schemas.microsoft.com/office/powerpoint/2010/main" val="385520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Nagel-</a:t>
            </a:r>
            <a:r>
              <a:rPr lang="fr-CH" dirty="0" err="1">
                <a:solidFill>
                  <a:schemeClr val="accent1"/>
                </a:solidFill>
              </a:rPr>
              <a:t>Schreckenberg</a:t>
            </a:r>
            <a:r>
              <a:rPr lang="fr-CH" dirty="0">
                <a:solidFill>
                  <a:schemeClr val="accent1"/>
                </a:solidFill>
              </a:rPr>
              <a:t> </a:t>
            </a:r>
            <a:r>
              <a:rPr lang="fr-CH" dirty="0" err="1">
                <a:solidFill>
                  <a:schemeClr val="accent1"/>
                </a:solidFill>
              </a:rPr>
              <a:t>Modified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12</a:t>
            </a:fld>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F1EF88D-D02A-4A65-A61E-60D426CF693E}"/>
                  </a:ext>
                </a:extLst>
              </p:cNvPr>
              <p:cNvSpPr>
                <a:spLocks noGrp="1"/>
              </p:cNvSpPr>
              <p:nvPr>
                <p:ph idx="1"/>
              </p:nvPr>
            </p:nvSpPr>
            <p:spPr>
              <a:xfrm>
                <a:off x="1543050" y="2699684"/>
                <a:ext cx="9105900" cy="3501092"/>
              </a:xfrm>
            </p:spPr>
            <p:txBody>
              <a:bodyPr>
                <a:normAutofit/>
              </a:bodyPr>
              <a:lstStyle/>
              <a:p>
                <a:pPr>
                  <a:lnSpc>
                    <a:spcPct val="120000"/>
                  </a:lnSpc>
                  <a:buClr>
                    <a:schemeClr val="accent1"/>
                  </a:buClr>
                  <a:buSzPct val="130000"/>
                </a:pPr>
                <a:r>
                  <a:rPr lang="fr-CH" sz="2400" dirty="0"/>
                  <a:t>Acceleration: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min</m:t>
                        </m:r>
                      </m:fName>
                      <m:e>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e>
                        </m:d>
                      </m:e>
                    </m:func>
                  </m:oMath>
                </a14:m>
                <a:endParaRPr lang="fr-CH" sz="2400" dirty="0"/>
              </a:p>
              <a:p>
                <a:pPr marL="0" indent="0">
                  <a:lnSpc>
                    <a:spcPct val="120000"/>
                  </a:lnSpc>
                  <a:buClr>
                    <a:schemeClr val="accent1"/>
                  </a:buClr>
                  <a:buSzPct val="130000"/>
                  <a:buNone/>
                </a:pPr>
                <a:endParaRPr lang="fr-CH" sz="2400" dirty="0"/>
              </a:p>
              <a:p>
                <a:pPr>
                  <a:lnSpc>
                    <a:spcPct val="120000"/>
                  </a:lnSpc>
                  <a:buClr>
                    <a:schemeClr val="accent1"/>
                  </a:buClr>
                  <a:buSzPct val="130000"/>
                </a:pPr>
                <a:r>
                  <a:rPr lang="it-IT" sz="2400" dirty="0" err="1"/>
                  <a:t>Braking</a:t>
                </a:r>
                <a:r>
                  <a:rPr lang="it-IT" sz="2400" dirty="0"/>
                  <a:t> :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 →</m:t>
                    </m:r>
                    <m:r>
                      <a:rPr lang="it-IT" sz="2400" b="0" i="1" smtClean="0">
                        <a:latin typeface="Cambria Math" panose="02040503050406030204" pitchFamily="18" charset="0"/>
                      </a:rPr>
                      <m:t>𝑖𝑓</m:t>
                    </m:r>
                    <m:r>
                      <a:rPr lang="it-IT" sz="2400" b="0" i="1" smtClean="0">
                        <a:latin typeface="Cambria Math" panose="02040503050406030204" pitchFamily="18" charset="0"/>
                      </a:rPr>
                      <m:t> </m:t>
                    </m:r>
                    <m:d>
                      <m:dPr>
                        <m:begChr m:val="|"/>
                        <m:endChr m:val="|"/>
                        <m:ctrlPr>
                          <a:rPr lang="it-IT" sz="2400" i="1">
                            <a:latin typeface="Cambria Math" panose="02040503050406030204" pitchFamily="18" charset="0"/>
                          </a:rPr>
                        </m:ctrlPr>
                      </m:dPr>
                      <m:e>
                        <m:f>
                          <m:fPr>
                            <m:ctrlPr>
                              <a:rPr lang="it-IT" sz="2400" i="1">
                                <a:latin typeface="Cambria Math" panose="02040503050406030204" pitchFamily="18" charset="0"/>
                              </a:rPr>
                            </m:ctrlPr>
                          </m:fPr>
                          <m:num>
                            <m:sSub>
                              <m:sSubPr>
                                <m:ctrlPr>
                                  <a:rPr lang="it-IT" sz="2400" i="1">
                                    <a:latin typeface="Cambria Math" panose="02040503050406030204" pitchFamily="18" charset="0"/>
                                  </a:rPr>
                                </m:ctrlPr>
                              </m:sSubPr>
                              <m:e>
                                <m:r>
                                  <a:rPr lang="it-IT" sz="2400" i="1">
                                    <a:latin typeface="Cambria Math" panose="02040503050406030204" pitchFamily="18" charset="0"/>
                                  </a:rPr>
                                  <m:t>𝑑</m:t>
                                </m:r>
                              </m:e>
                              <m:sub>
                                <m:r>
                                  <a:rPr lang="it-IT" sz="2400" i="1">
                                    <a:latin typeface="Cambria Math" panose="02040503050406030204" pitchFamily="18" charset="0"/>
                                  </a:rPr>
                                  <m:t>𝐴</m:t>
                                </m:r>
                              </m:sub>
                            </m:sSub>
                          </m:num>
                          <m:den>
                            <m:sSub>
                              <m:sSubPr>
                                <m:ctrlPr>
                                  <a:rPr lang="it-IT" sz="2400" i="1">
                                    <a:latin typeface="Cambria Math" panose="02040503050406030204" pitchFamily="18" charset="0"/>
                                  </a:rPr>
                                </m:ctrlPr>
                              </m:sSubPr>
                              <m:e>
                                <m:r>
                                  <a:rPr lang="it-IT" sz="2400" i="1">
                                    <a:latin typeface="Cambria Math" panose="02040503050406030204" pitchFamily="18" charset="0"/>
                                  </a:rPr>
                                  <m:t>𝑣</m:t>
                                </m:r>
                              </m:e>
                              <m:sub>
                                <m:r>
                                  <a:rPr lang="it-IT" sz="2400" i="1">
                                    <a:latin typeface="Cambria Math" panose="02040503050406030204" pitchFamily="18" charset="0"/>
                                  </a:rPr>
                                  <m:t>𝐴</m:t>
                                </m:r>
                              </m:sub>
                            </m:sSub>
                          </m:den>
                        </m:f>
                        <m:r>
                          <a:rPr lang="it-IT" sz="2400" i="1">
                            <a:latin typeface="Cambria Math" panose="02040503050406030204" pitchFamily="18" charset="0"/>
                          </a:rPr>
                          <m:t> −</m:t>
                        </m:r>
                        <m:f>
                          <m:fPr>
                            <m:ctrlPr>
                              <a:rPr lang="it-IT" sz="2400" i="1">
                                <a:latin typeface="Cambria Math" panose="02040503050406030204" pitchFamily="18" charset="0"/>
                              </a:rPr>
                            </m:ctrlPr>
                          </m:fPr>
                          <m:num>
                            <m:sSub>
                              <m:sSubPr>
                                <m:ctrlPr>
                                  <a:rPr lang="it-IT" sz="2400" i="1">
                                    <a:latin typeface="Cambria Math" panose="02040503050406030204" pitchFamily="18" charset="0"/>
                                  </a:rPr>
                                </m:ctrlPr>
                              </m:sSubPr>
                              <m:e>
                                <m:r>
                                  <a:rPr lang="it-IT" sz="2400" i="1">
                                    <a:latin typeface="Cambria Math" panose="02040503050406030204" pitchFamily="18" charset="0"/>
                                  </a:rPr>
                                  <m:t>𝑑</m:t>
                                </m:r>
                              </m:e>
                              <m:sub>
                                <m:r>
                                  <a:rPr lang="it-IT" sz="2400" i="1">
                                    <a:latin typeface="Cambria Math" panose="02040503050406030204" pitchFamily="18" charset="0"/>
                                  </a:rPr>
                                  <m:t>𝐻</m:t>
                                </m:r>
                              </m:sub>
                            </m:sSub>
                          </m:num>
                          <m:den>
                            <m:sSub>
                              <m:sSubPr>
                                <m:ctrlPr>
                                  <a:rPr lang="it-IT" sz="2400" i="1">
                                    <a:latin typeface="Cambria Math" panose="02040503050406030204" pitchFamily="18" charset="0"/>
                                  </a:rPr>
                                </m:ctrlPr>
                              </m:sSubPr>
                              <m:e>
                                <m:r>
                                  <a:rPr lang="it-IT" sz="2400" i="1">
                                    <a:latin typeface="Cambria Math" panose="02040503050406030204" pitchFamily="18" charset="0"/>
                                  </a:rPr>
                                  <m:t>𝑣</m:t>
                                </m:r>
                              </m:e>
                              <m:sub>
                                <m:r>
                                  <a:rPr lang="it-IT" sz="2400" i="1">
                                    <a:latin typeface="Cambria Math" panose="02040503050406030204" pitchFamily="18" charset="0"/>
                                  </a:rPr>
                                  <m:t>𝐻</m:t>
                                </m:r>
                              </m:sub>
                            </m:sSub>
                          </m:den>
                        </m:f>
                      </m:e>
                    </m:d>
                    <m:r>
                      <a:rPr lang="it-IT" sz="2400" b="0" i="1" smtClean="0">
                        <a:latin typeface="Cambria Math" panose="02040503050406030204" pitchFamily="18" charset="0"/>
                      </a:rPr>
                      <m:t>&lt;</m:t>
                    </m:r>
                    <m:r>
                      <a:rPr lang="it-IT" sz="2400" b="0" i="1" smtClean="0">
                        <a:latin typeface="Cambria Math" panose="02040503050406030204" pitchFamily="18" charset="0"/>
                      </a:rPr>
                      <m:t>𝜖</m:t>
                    </m:r>
                  </m:oMath>
                </a14:m>
                <a:r>
                  <a:rPr lang="it-IT" sz="2400" b="0" i="1" dirty="0">
                    <a:latin typeface="Cambria Math" panose="02040503050406030204" pitchFamily="18" charset="0"/>
                  </a:rPr>
                  <a:t>  </a:t>
                </a:r>
                <a:r>
                  <a:rPr lang="it-IT" sz="2400" b="0" i="1" dirty="0" err="1">
                    <a:latin typeface="Cambria Math" panose="02040503050406030204" pitchFamily="18" charset="0"/>
                  </a:rPr>
                  <a:t>then</a:t>
                </a:r>
                <a:r>
                  <a:rPr lang="it-IT" sz="2400" b="0" i="1" dirty="0">
                    <a:latin typeface="Cambria Math" panose="02040503050406030204" pitchFamily="18" charset="0"/>
                  </a:rPr>
                  <a:t> </a:t>
                </a:r>
                <a:r>
                  <a:rPr lang="it-IT" sz="2400" b="0" i="1" dirty="0" err="1">
                    <a:latin typeface="Cambria Math" panose="02040503050406030204" pitchFamily="18" charset="0"/>
                  </a:rPr>
                  <a:t>brake</a:t>
                </a:r>
                <a:endParaRPr lang="it-IT" sz="2400" b="0" i="1" dirty="0">
                  <a:latin typeface="Cambria Math" panose="02040503050406030204" pitchFamily="18" charset="0"/>
                </a:endParaRPr>
              </a:p>
              <a:p>
                <a:pPr>
                  <a:lnSpc>
                    <a:spcPct val="120000"/>
                  </a:lnSpc>
                  <a:buClr>
                    <a:schemeClr val="accent1"/>
                  </a:buClr>
                  <a:buSzPct val="130000"/>
                </a:pPr>
                <a:endParaRPr lang="it-IT" sz="2400" b="0" i="1" dirty="0">
                  <a:latin typeface="Cambria Math" panose="02040503050406030204" pitchFamily="18" charset="0"/>
                </a:endParaRPr>
              </a:p>
              <a:p>
                <a:pPr>
                  <a:lnSpc>
                    <a:spcPct val="120000"/>
                  </a:lnSpc>
                  <a:buClr>
                    <a:schemeClr val="accent1"/>
                  </a:buClr>
                  <a:buSzPct val="130000"/>
                </a:pPr>
                <a:r>
                  <a:rPr lang="it-IT" sz="2400" b="0" dirty="0" err="1"/>
                  <a:t>Driving</a:t>
                </a:r>
                <a:r>
                  <a:rPr lang="it-IT" sz="2400" b="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oMath>
                </a14:m>
                <a:endParaRPr lang="it-IT" sz="2400" b="0" i="1" dirty="0">
                  <a:latin typeface="Cambria Math" panose="02040503050406030204" pitchFamily="18" charset="0"/>
                </a:endParaRPr>
              </a:p>
              <a:p>
                <a:pPr marL="0" indent="0">
                  <a:buClr>
                    <a:schemeClr val="accent1"/>
                  </a:buClr>
                  <a:buSzPct val="13000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m:t>
                      </m:r>
                    </m:oMath>
                  </m:oMathPara>
                </a14:m>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p:txBody>
          </p:sp>
        </mc:Choice>
        <mc:Fallback xmlns="">
          <p:sp>
            <p:nvSpPr>
              <p:cNvPr id="11" name="Espace réservé du contenu 2">
                <a:extLst>
                  <a:ext uri="{FF2B5EF4-FFF2-40B4-BE49-F238E27FC236}">
                    <a16:creationId xmlns:a16="http://schemas.microsoft.com/office/drawing/2014/main" id="{0F1EF88D-D02A-4A65-A61E-60D426CF693E}"/>
                  </a:ext>
                </a:extLst>
              </p:cNvPr>
              <p:cNvSpPr>
                <a:spLocks noGrp="1" noRot="1" noChangeAspect="1" noMove="1" noResize="1" noEditPoints="1" noAdjustHandles="1" noChangeArrowheads="1" noChangeShapeType="1" noTextEdit="1"/>
              </p:cNvSpPr>
              <p:nvPr>
                <p:ph idx="1"/>
              </p:nvPr>
            </p:nvSpPr>
            <p:spPr>
              <a:xfrm>
                <a:off x="1543050" y="2699684"/>
                <a:ext cx="9105900" cy="3501092"/>
              </a:xfrm>
              <a:blipFill>
                <a:blip r:embed="rId2"/>
                <a:stretch>
                  <a:fillRect l="-1473" t="-2787"/>
                </a:stretch>
              </a:blipFill>
            </p:spPr>
            <p:txBody>
              <a:bodyPr/>
              <a:lstStyle/>
              <a:p>
                <a:r>
                  <a:rPr lang="en-GB">
                    <a:noFill/>
                  </a:rPr>
                  <a:t> </a:t>
                </a:r>
              </a:p>
            </p:txBody>
          </p:sp>
        </mc:Fallback>
      </mc:AlternateContent>
      <p:sp>
        <p:nvSpPr>
          <p:cNvPr id="3" name="CasellaDiTesto 2">
            <a:extLst>
              <a:ext uri="{FF2B5EF4-FFF2-40B4-BE49-F238E27FC236}">
                <a16:creationId xmlns:a16="http://schemas.microsoft.com/office/drawing/2014/main" id="{1E671188-375D-4246-B411-34041AD6F972}"/>
              </a:ext>
            </a:extLst>
          </p:cNvPr>
          <p:cNvSpPr txBox="1"/>
          <p:nvPr/>
        </p:nvSpPr>
        <p:spPr>
          <a:xfrm>
            <a:off x="1447799" y="1690688"/>
            <a:ext cx="2390776" cy="523220"/>
          </a:xfrm>
          <a:prstGeom prst="rect">
            <a:avLst/>
          </a:prstGeom>
          <a:noFill/>
        </p:spPr>
        <p:txBody>
          <a:bodyPr wrap="square" rtlCol="0">
            <a:spAutoFit/>
          </a:bodyPr>
          <a:lstStyle/>
          <a:p>
            <a:r>
              <a:rPr lang="it-IT" sz="2800" dirty="0" err="1"/>
              <a:t>Vehicle</a:t>
            </a:r>
            <a:r>
              <a:rPr lang="it-IT" sz="2800" dirty="0"/>
              <a:t> A</a:t>
            </a:r>
            <a:endParaRPr lang="en-GB" sz="2800" dirty="0"/>
          </a:p>
        </p:txBody>
      </p:sp>
    </p:spTree>
    <p:extLst>
      <p:ext uri="{BB962C8B-B14F-4D97-AF65-F5344CB8AC3E}">
        <p14:creationId xmlns:p14="http://schemas.microsoft.com/office/powerpoint/2010/main" val="339799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Roundabout</a:t>
            </a:r>
            <a:r>
              <a:rPr lang="fr-CH" dirty="0">
                <a:solidFill>
                  <a:schemeClr val="accent1"/>
                </a:solidFill>
              </a:rPr>
              <a:t> Insertion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13</a:t>
            </a:fld>
            <a:endParaRPr lang="fr-CH"/>
          </a:p>
        </p:txBody>
      </p:sp>
      <p:pic>
        <p:nvPicPr>
          <p:cNvPr id="8" name="Immagine 7">
            <a:extLst>
              <a:ext uri="{FF2B5EF4-FFF2-40B4-BE49-F238E27FC236}">
                <a16:creationId xmlns:a16="http://schemas.microsoft.com/office/drawing/2014/main" id="{DC4DAE0E-8A92-4013-A7D7-59225AF74429}"/>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8178"/>
          <a:stretch/>
        </p:blipFill>
        <p:spPr>
          <a:xfrm>
            <a:off x="7480663" y="2351181"/>
            <a:ext cx="3083346" cy="3079312"/>
          </a:xfrm>
          <a:prstGeom prst="rect">
            <a:avLst/>
          </a:prstGeom>
        </p:spPr>
      </p:pic>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879713"/>
            <a:ext cx="4564120" cy="2964727"/>
          </a:xfrm>
        </p:spPr>
        <p:txBody>
          <a:bodyPr>
            <a:normAutofit/>
          </a:bodyPr>
          <a:lstStyle/>
          <a:p>
            <a:pPr>
              <a:buClr>
                <a:schemeClr val="accent1"/>
              </a:buClr>
              <a:buSzPct val="130000"/>
            </a:pPr>
            <a:r>
              <a:rPr lang="fr-CH" dirty="0"/>
              <a:t>Not </a:t>
            </a:r>
            <a:r>
              <a:rPr lang="fr-CH" dirty="0" err="1"/>
              <a:t>suited</a:t>
            </a:r>
            <a:r>
              <a:rPr lang="fr-CH" dirty="0"/>
              <a:t> for a </a:t>
            </a:r>
            <a:r>
              <a:rPr lang="fr-CH" dirty="0" err="1"/>
              <a:t>probabilistic</a:t>
            </a:r>
            <a:r>
              <a:rPr lang="fr-CH" dirty="0"/>
              <a:t> model checker</a:t>
            </a:r>
          </a:p>
          <a:p>
            <a:pPr>
              <a:buClr>
                <a:schemeClr val="accent1"/>
              </a:buClr>
              <a:buSzPct val="130000"/>
            </a:pPr>
            <a:endParaRPr lang="fr-CH" dirty="0"/>
          </a:p>
          <a:p>
            <a:pPr>
              <a:buClr>
                <a:schemeClr val="accent1"/>
              </a:buClr>
              <a:buSzPct val="130000"/>
            </a:pPr>
            <a:r>
              <a:rPr lang="fr-CH" dirty="0" err="1"/>
              <a:t>Arificial</a:t>
            </a:r>
            <a:r>
              <a:rPr lang="fr-CH" dirty="0"/>
              <a:t> </a:t>
            </a:r>
            <a:r>
              <a:rPr lang="fr-CH" dirty="0" err="1"/>
              <a:t>parameters</a:t>
            </a:r>
            <a:endParaRPr lang="fr-CH" dirty="0"/>
          </a:p>
          <a:p>
            <a:pPr>
              <a:buClr>
                <a:schemeClr val="accent1"/>
              </a:buClr>
              <a:buSzPct val="130000"/>
            </a:pPr>
            <a:endParaRPr lang="fr-CH" dirty="0"/>
          </a:p>
          <a:p>
            <a:pPr>
              <a:buClr>
                <a:schemeClr val="accent1"/>
              </a:buClr>
              <a:buSzPct val="130000"/>
            </a:pPr>
            <a:r>
              <a:rPr lang="fr-CH" dirty="0" err="1"/>
              <a:t>Modelling</a:t>
            </a:r>
            <a:r>
              <a:rPr lang="fr-CH" dirty="0"/>
              <a:t> </a:t>
            </a:r>
            <a:r>
              <a:rPr lang="fr-CH" dirty="0" err="1"/>
              <a:t>problem</a:t>
            </a:r>
            <a:endParaRPr lang="fr-CH" dirty="0"/>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849593"/>
            <a:ext cx="3774618" cy="646331"/>
          </a:xfrm>
          <a:prstGeom prst="rect">
            <a:avLst/>
          </a:prstGeom>
          <a:noFill/>
        </p:spPr>
        <p:txBody>
          <a:bodyPr wrap="square" rtlCol="0">
            <a:spAutoFit/>
          </a:bodyPr>
          <a:lstStyle/>
          <a:p>
            <a:r>
              <a:rPr lang="it-IT" sz="3600" dirty="0" err="1">
                <a:solidFill>
                  <a:schemeClr val="accent1"/>
                </a:solidFill>
                <a:latin typeface="+mj-lt"/>
                <a:ea typeface="+mj-ea"/>
                <a:cs typeface="+mj-cs"/>
              </a:rPr>
              <a:t>Problems</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260993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Road </a:t>
            </a:r>
            <a:r>
              <a:rPr lang="fr-CH" dirty="0" err="1">
                <a:solidFill>
                  <a:schemeClr val="accent1"/>
                </a:solidFill>
              </a:rPr>
              <a:t>topology</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14</a:t>
            </a:fld>
            <a:endParaRPr lang="fr-CH"/>
          </a:p>
        </p:txBody>
      </p:sp>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651220"/>
            <a:ext cx="4564120" cy="2964727"/>
          </a:xfrm>
        </p:spPr>
        <p:txBody>
          <a:bodyPr>
            <a:normAutofit/>
          </a:bodyPr>
          <a:lstStyle/>
          <a:p>
            <a:pPr>
              <a:buClr>
                <a:schemeClr val="accent1"/>
              </a:buClr>
              <a:buSzPct val="130000"/>
            </a:pPr>
            <a:r>
              <a:rPr lang="fr-CH" sz="2400" dirty="0" err="1"/>
              <a:t>Analyze</a:t>
            </a:r>
            <a:r>
              <a:rPr lang="fr-CH" sz="2400" dirty="0"/>
              <a:t> </a:t>
            </a:r>
            <a:r>
              <a:rPr lang="fr-CH" sz="2400" dirty="0" err="1"/>
              <a:t>vehicular</a:t>
            </a:r>
            <a:r>
              <a:rPr lang="fr-CH" sz="2400" dirty="0"/>
              <a:t> </a:t>
            </a:r>
            <a:r>
              <a:rPr lang="fr-CH" sz="2400" dirty="0" err="1"/>
              <a:t>traffic</a:t>
            </a:r>
            <a:endParaRPr lang="fr-CH" sz="2400" dirty="0"/>
          </a:p>
          <a:p>
            <a:pPr>
              <a:buClr>
                <a:schemeClr val="accent1"/>
              </a:buClr>
              <a:buSzPct val="130000"/>
            </a:pPr>
            <a:endParaRPr lang="fr-CH" sz="2400" dirty="0"/>
          </a:p>
          <a:p>
            <a:pPr>
              <a:buClr>
                <a:schemeClr val="accent1"/>
              </a:buClr>
              <a:buSzPct val="130000"/>
            </a:pPr>
            <a:r>
              <a:rPr lang="fr-CH" sz="2400" dirty="0" err="1"/>
              <a:t>Overloaded</a:t>
            </a:r>
            <a:r>
              <a:rPr lang="fr-CH" sz="2400" dirty="0"/>
              <a:t> road</a:t>
            </a:r>
          </a:p>
          <a:p>
            <a:pPr>
              <a:buClr>
                <a:schemeClr val="accent1"/>
              </a:buClr>
              <a:buSzPct val="130000"/>
            </a:pPr>
            <a:endParaRPr lang="fr-CH" sz="2400" dirty="0"/>
          </a:p>
          <a:p>
            <a:pPr>
              <a:buClr>
                <a:schemeClr val="accent1"/>
              </a:buClr>
              <a:buSzPct val="130000"/>
            </a:pPr>
            <a:r>
              <a:rPr lang="fr-CH" sz="2400" dirty="0" err="1"/>
              <a:t>Find</a:t>
            </a:r>
            <a:r>
              <a:rPr lang="fr-CH" sz="2400" dirty="0"/>
              <a:t> solution to </a:t>
            </a:r>
            <a:r>
              <a:rPr lang="fr-CH" sz="2400" dirty="0" err="1"/>
              <a:t>improve</a:t>
            </a:r>
            <a:r>
              <a:rPr lang="fr-CH" sz="2400" dirty="0"/>
              <a:t> </a:t>
            </a:r>
            <a:r>
              <a:rPr lang="fr-CH" sz="2400" dirty="0" err="1"/>
              <a:t>traffic</a:t>
            </a:r>
            <a:r>
              <a:rPr lang="fr-CH" sz="2400" dirty="0"/>
              <a:t> flow</a:t>
            </a:r>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613373"/>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Goal</a:t>
            </a:r>
            <a:endParaRPr lang="en-GB" sz="3600" dirty="0">
              <a:solidFill>
                <a:schemeClr val="accent1"/>
              </a:solidFill>
              <a:latin typeface="+mj-lt"/>
              <a:ea typeface="+mj-ea"/>
              <a:cs typeface="+mj-cs"/>
            </a:endParaRPr>
          </a:p>
        </p:txBody>
      </p:sp>
      <p:pic>
        <p:nvPicPr>
          <p:cNvPr id="1026" name="Picture 2">
            <a:extLst>
              <a:ext uri="{FF2B5EF4-FFF2-40B4-BE49-F238E27FC236}">
                <a16:creationId xmlns:a16="http://schemas.microsoft.com/office/drawing/2014/main" id="{4088C790-5EBA-4DC7-86EB-22A75A17D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30937" y="2183576"/>
            <a:ext cx="3240000" cy="32183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C2E30B-857E-4AFC-9330-2EC465CCCAD3}"/>
              </a:ext>
            </a:extLst>
          </p:cNvPr>
          <p:cNvSpPr/>
          <p:nvPr/>
        </p:nvSpPr>
        <p:spPr>
          <a:xfrm>
            <a:off x="10210800" y="4091940"/>
            <a:ext cx="259080" cy="556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29947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Road </a:t>
            </a:r>
            <a:r>
              <a:rPr lang="fr-CH" dirty="0" err="1">
                <a:solidFill>
                  <a:schemeClr val="accent1"/>
                </a:solidFill>
              </a:rPr>
              <a:t>topology</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15</a:t>
            </a:fld>
            <a:endParaRPr lang="fr-CH"/>
          </a:p>
        </p:txBody>
      </p:sp>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407380"/>
            <a:ext cx="4564120" cy="4336320"/>
          </a:xfrm>
        </p:spPr>
        <p:txBody>
          <a:bodyPr>
            <a:normAutofit/>
          </a:bodyPr>
          <a:lstStyle/>
          <a:p>
            <a:pPr>
              <a:lnSpc>
                <a:spcPct val="70000"/>
              </a:lnSpc>
              <a:buClr>
                <a:schemeClr val="accent1"/>
              </a:buClr>
              <a:buSzPct val="130000"/>
            </a:pPr>
            <a:r>
              <a:rPr lang="fr-CH" sz="2400" dirty="0"/>
              <a:t>Portion of a roadmap</a:t>
            </a:r>
          </a:p>
          <a:p>
            <a:pPr>
              <a:lnSpc>
                <a:spcPct val="70000"/>
              </a:lnSpc>
              <a:buClr>
                <a:schemeClr val="accent1"/>
              </a:buClr>
              <a:buSzPct val="130000"/>
            </a:pPr>
            <a:endParaRPr lang="fr-CH" sz="2400" dirty="0"/>
          </a:p>
          <a:p>
            <a:pPr>
              <a:lnSpc>
                <a:spcPct val="70000"/>
              </a:lnSpc>
              <a:buClr>
                <a:schemeClr val="accent1"/>
              </a:buClr>
              <a:buSzPct val="130000"/>
            </a:pPr>
            <a:r>
              <a:rPr lang="fr-CH" sz="2400" dirty="0"/>
              <a:t>Initial configuration </a:t>
            </a:r>
            <a:r>
              <a:rPr lang="fr-CH" sz="2400" dirty="0" err="1"/>
              <a:t>predetermined</a:t>
            </a:r>
            <a:endParaRPr lang="fr-CH" sz="2400" dirty="0"/>
          </a:p>
          <a:p>
            <a:pPr>
              <a:lnSpc>
                <a:spcPct val="70000"/>
              </a:lnSpc>
              <a:buClr>
                <a:schemeClr val="accent1"/>
              </a:buClr>
              <a:buSzPct val="130000"/>
            </a:pPr>
            <a:endParaRPr lang="fr-CH" sz="2400" dirty="0"/>
          </a:p>
          <a:p>
            <a:pPr>
              <a:lnSpc>
                <a:spcPct val="70000"/>
              </a:lnSpc>
              <a:buClr>
                <a:schemeClr val="accent1"/>
              </a:buClr>
              <a:buSzPct val="130000"/>
            </a:pPr>
            <a:r>
              <a:rPr lang="fr-CH" sz="2400" dirty="0"/>
              <a:t>Road </a:t>
            </a:r>
            <a:r>
              <a:rPr lang="fr-CH" sz="2400" dirty="0" err="1"/>
              <a:t>divided</a:t>
            </a:r>
            <a:r>
              <a:rPr lang="fr-CH" sz="2400" dirty="0"/>
              <a:t> in segments  </a:t>
            </a:r>
            <a:r>
              <a:rPr lang="fr-CH" sz="2400" dirty="0" err="1"/>
              <a:t>with</a:t>
            </a:r>
            <a:r>
              <a:rPr lang="fr-CH" sz="2400" dirty="0"/>
              <a:t> </a:t>
            </a:r>
            <a:r>
              <a:rPr lang="fr-CH" sz="2400" dirty="0" err="1"/>
              <a:t>different</a:t>
            </a:r>
            <a:r>
              <a:rPr lang="fr-CH" sz="2400" dirty="0"/>
              <a:t> </a:t>
            </a:r>
            <a:r>
              <a:rPr lang="fr-CH" sz="2400" dirty="0" err="1"/>
              <a:t>travel</a:t>
            </a:r>
            <a:r>
              <a:rPr lang="fr-CH" sz="2400" dirty="0"/>
              <a:t> time</a:t>
            </a:r>
          </a:p>
          <a:p>
            <a:pPr>
              <a:lnSpc>
                <a:spcPct val="70000"/>
              </a:lnSpc>
              <a:buClr>
                <a:schemeClr val="accent1"/>
              </a:buClr>
              <a:buSzPct val="130000"/>
            </a:pPr>
            <a:endParaRPr lang="fr-CH" sz="2400" dirty="0"/>
          </a:p>
          <a:p>
            <a:pPr>
              <a:lnSpc>
                <a:spcPct val="70000"/>
              </a:lnSpc>
              <a:buClr>
                <a:schemeClr val="accent1"/>
              </a:buClr>
              <a:buSzPct val="130000"/>
            </a:pPr>
            <a:r>
              <a:rPr lang="fr-CH" sz="2400" dirty="0" err="1"/>
              <a:t>Same</a:t>
            </a:r>
            <a:r>
              <a:rPr lang="fr-CH" sz="2400" dirty="0"/>
              <a:t> </a:t>
            </a:r>
            <a:r>
              <a:rPr lang="fr-CH" sz="2400" dirty="0" err="1"/>
              <a:t>probability</a:t>
            </a:r>
            <a:endParaRPr lang="fr-CH" sz="2400" dirty="0"/>
          </a:p>
          <a:p>
            <a:pPr>
              <a:buClr>
                <a:schemeClr val="accent1"/>
              </a:buClr>
              <a:buSzPct val="130000"/>
            </a:pPr>
            <a:endParaRPr lang="fr-CH" dirty="0"/>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605753"/>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Model</a:t>
            </a:r>
            <a:endParaRPr lang="en-GB" sz="3600" dirty="0">
              <a:solidFill>
                <a:schemeClr val="accent1"/>
              </a:solidFill>
              <a:latin typeface="+mj-lt"/>
              <a:ea typeface="+mj-ea"/>
              <a:cs typeface="+mj-cs"/>
            </a:endParaRPr>
          </a:p>
        </p:txBody>
      </p:sp>
      <p:pic>
        <p:nvPicPr>
          <p:cNvPr id="2050" name="Picture 2">
            <a:extLst>
              <a:ext uri="{FF2B5EF4-FFF2-40B4-BE49-F238E27FC236}">
                <a16:creationId xmlns:a16="http://schemas.microsoft.com/office/drawing/2014/main" id="{1D92FEA3-F64C-4524-AE65-842EC2A57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30400" y="2022758"/>
            <a:ext cx="3401358" cy="33786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598528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Petri Net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16</a:t>
            </a:fld>
            <a:endParaRPr lang="fr-CH"/>
          </a:p>
        </p:txBody>
      </p:sp>
      <p:pic>
        <p:nvPicPr>
          <p:cNvPr id="3074" name="Picture 2">
            <a:extLst>
              <a:ext uri="{FF2B5EF4-FFF2-40B4-BE49-F238E27FC236}">
                <a16:creationId xmlns:a16="http://schemas.microsoft.com/office/drawing/2014/main" id="{D173FACA-DA34-4D65-9B25-29FB6DD664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56"/>
          <a:stretch/>
        </p:blipFill>
        <p:spPr bwMode="auto">
          <a:xfrm rot="5400000">
            <a:off x="6685464" y="2713960"/>
            <a:ext cx="3850270" cy="1803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C11DDB5-DE4E-4879-9ECD-8B8AB6DB0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880" y="1824587"/>
            <a:ext cx="3838769" cy="3582472"/>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26AFCFA-6982-49F1-8AE1-160F694B701F}"/>
              </a:ext>
            </a:extLst>
          </p:cNvPr>
          <p:cNvSpPr txBox="1"/>
          <p:nvPr/>
        </p:nvSpPr>
        <p:spPr>
          <a:xfrm>
            <a:off x="9476821" y="4814133"/>
            <a:ext cx="632460" cy="307777"/>
          </a:xfrm>
          <a:prstGeom prst="rect">
            <a:avLst/>
          </a:prstGeom>
          <a:noFill/>
        </p:spPr>
        <p:txBody>
          <a:bodyPr wrap="square" rtlCol="0">
            <a:spAutoFit/>
          </a:bodyPr>
          <a:lstStyle/>
          <a:p>
            <a:r>
              <a:rPr lang="fr-CH" sz="1400" dirty="0"/>
              <a:t>1/3</a:t>
            </a:r>
          </a:p>
        </p:txBody>
      </p:sp>
      <p:sp>
        <p:nvSpPr>
          <p:cNvPr id="15" name="ZoneTexte 14">
            <a:extLst>
              <a:ext uri="{FF2B5EF4-FFF2-40B4-BE49-F238E27FC236}">
                <a16:creationId xmlns:a16="http://schemas.microsoft.com/office/drawing/2014/main" id="{4A29FB37-EB93-44F7-B4EA-D566D456FCA9}"/>
              </a:ext>
            </a:extLst>
          </p:cNvPr>
          <p:cNvSpPr txBox="1"/>
          <p:nvPr/>
        </p:nvSpPr>
        <p:spPr>
          <a:xfrm>
            <a:off x="9476821" y="3455803"/>
            <a:ext cx="632460" cy="307777"/>
          </a:xfrm>
          <a:prstGeom prst="rect">
            <a:avLst/>
          </a:prstGeom>
          <a:noFill/>
        </p:spPr>
        <p:txBody>
          <a:bodyPr wrap="square" rtlCol="0">
            <a:spAutoFit/>
          </a:bodyPr>
          <a:lstStyle/>
          <a:p>
            <a:r>
              <a:rPr lang="fr-CH" sz="1400" dirty="0"/>
              <a:t>1/3</a:t>
            </a:r>
          </a:p>
        </p:txBody>
      </p:sp>
      <p:sp>
        <p:nvSpPr>
          <p:cNvPr id="16" name="ZoneTexte 15">
            <a:extLst>
              <a:ext uri="{FF2B5EF4-FFF2-40B4-BE49-F238E27FC236}">
                <a16:creationId xmlns:a16="http://schemas.microsoft.com/office/drawing/2014/main" id="{FDA6DFC0-EC25-4054-A800-925B7ACD4011}"/>
              </a:ext>
            </a:extLst>
          </p:cNvPr>
          <p:cNvSpPr txBox="1"/>
          <p:nvPr/>
        </p:nvSpPr>
        <p:spPr>
          <a:xfrm>
            <a:off x="9476821" y="2067475"/>
            <a:ext cx="632460" cy="307777"/>
          </a:xfrm>
          <a:prstGeom prst="rect">
            <a:avLst/>
          </a:prstGeom>
          <a:noFill/>
        </p:spPr>
        <p:txBody>
          <a:bodyPr wrap="square" rtlCol="0">
            <a:spAutoFit/>
          </a:bodyPr>
          <a:lstStyle/>
          <a:p>
            <a:r>
              <a:rPr lang="fr-CH" sz="1400" dirty="0"/>
              <a:t>1/3</a:t>
            </a:r>
          </a:p>
        </p:txBody>
      </p:sp>
    </p:spTree>
    <p:extLst>
      <p:ext uri="{BB962C8B-B14F-4D97-AF65-F5344CB8AC3E}">
        <p14:creationId xmlns:p14="http://schemas.microsoft.com/office/powerpoint/2010/main" val="390629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Markov Model</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17</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Picture 2">
            <a:extLst>
              <a:ext uri="{FF2B5EF4-FFF2-40B4-BE49-F238E27FC236}">
                <a16:creationId xmlns:a16="http://schemas.microsoft.com/office/drawing/2014/main" id="{4EB153B6-6916-48C0-80E3-B56A85C5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98" y="4569112"/>
            <a:ext cx="3063346" cy="15129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358569-3585-46CA-A651-EEF37283F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274" y="1690688"/>
            <a:ext cx="3619764" cy="27148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54873B1-EC5D-4177-93E6-0AF7F40BE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66056" y="2189153"/>
            <a:ext cx="3087677" cy="306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26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Travel</a:t>
            </a:r>
            <a:r>
              <a:rPr lang="fr-CH" dirty="0">
                <a:solidFill>
                  <a:schemeClr val="accent1"/>
                </a:solidFill>
              </a:rPr>
              <a:t> time</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18</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387858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074" name="Picture 2">
            <a:extLst>
              <a:ext uri="{FF2B5EF4-FFF2-40B4-BE49-F238E27FC236}">
                <a16:creationId xmlns:a16="http://schemas.microsoft.com/office/drawing/2014/main" id="{F71E511B-C01F-4D29-88B9-29D282031E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64" b="73097"/>
          <a:stretch/>
        </p:blipFill>
        <p:spPr bwMode="auto">
          <a:xfrm>
            <a:off x="1752082" y="3547350"/>
            <a:ext cx="3997642" cy="976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D791FB3-830C-4C5A-9FCB-0325287F84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541" r="-5374"/>
          <a:stretch/>
        </p:blipFill>
        <p:spPr bwMode="auto">
          <a:xfrm>
            <a:off x="6471632" y="3029189"/>
            <a:ext cx="4024788" cy="2012633"/>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11">
            <a:extLst>
              <a:ext uri="{FF2B5EF4-FFF2-40B4-BE49-F238E27FC236}">
                <a16:creationId xmlns:a16="http://schemas.microsoft.com/office/drawing/2014/main" id="{26E2A8E6-6221-4CA9-8EC4-687F111BE4B4}"/>
              </a:ext>
            </a:extLst>
          </p:cNvPr>
          <p:cNvSpPr txBox="1"/>
          <p:nvPr/>
        </p:nvSpPr>
        <p:spPr>
          <a:xfrm>
            <a:off x="2108272" y="2176164"/>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Reward sync</a:t>
            </a:r>
            <a:endParaRPr lang="en-GB" sz="3600" dirty="0">
              <a:solidFill>
                <a:schemeClr val="accent1"/>
              </a:solidFill>
              <a:latin typeface="+mj-lt"/>
              <a:ea typeface="+mj-ea"/>
              <a:cs typeface="+mj-cs"/>
            </a:endParaRPr>
          </a:p>
        </p:txBody>
      </p:sp>
      <p:sp>
        <p:nvSpPr>
          <p:cNvPr id="11" name="CasellaDiTesto 11">
            <a:extLst>
              <a:ext uri="{FF2B5EF4-FFF2-40B4-BE49-F238E27FC236}">
                <a16:creationId xmlns:a16="http://schemas.microsoft.com/office/drawing/2014/main" id="{A41869F7-B5CE-4A54-8951-7B142518505F}"/>
              </a:ext>
            </a:extLst>
          </p:cNvPr>
          <p:cNvSpPr txBox="1"/>
          <p:nvPr/>
        </p:nvSpPr>
        <p:spPr>
          <a:xfrm>
            <a:off x="7108032" y="2176164"/>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Step sync</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756536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GreatSPN</a:t>
            </a:r>
            <a:endParaRPr lang="fr-CH" dirty="0">
              <a:solidFill>
                <a:schemeClr val="accent1"/>
              </a:solidFill>
            </a:endParaRPr>
          </a:p>
        </p:txBody>
      </p:sp>
      <p:sp>
        <p:nvSpPr>
          <p:cNvPr id="3" name="Espace réservé du contenu 2">
            <a:extLst>
              <a:ext uri="{FF2B5EF4-FFF2-40B4-BE49-F238E27FC236}">
                <a16:creationId xmlns:a16="http://schemas.microsoft.com/office/drawing/2014/main" id="{1CEBE30B-1F81-411A-AB09-57233FDABF7F}"/>
              </a:ext>
            </a:extLst>
          </p:cNvPr>
          <p:cNvSpPr>
            <a:spLocks noGrp="1"/>
          </p:cNvSpPr>
          <p:nvPr>
            <p:ph idx="1"/>
          </p:nvPr>
        </p:nvSpPr>
        <p:spPr>
          <a:xfrm>
            <a:off x="890007" y="2331387"/>
            <a:ext cx="10515600" cy="3178609"/>
          </a:xfrm>
        </p:spPr>
        <p:txBody>
          <a:bodyPr>
            <a:normAutofit fontScale="92500" lnSpcReduction="20000"/>
          </a:bodyPr>
          <a:lstStyle/>
          <a:p>
            <a:pPr>
              <a:buClr>
                <a:schemeClr val="accent1"/>
              </a:buClr>
              <a:buSzPct val="130000"/>
            </a:pPr>
            <a:r>
              <a:rPr lang="fr-CH" sz="3200" dirty="0" err="1"/>
              <a:t>Modelling</a:t>
            </a:r>
            <a:r>
              <a:rPr lang="fr-CH" sz="3200" dirty="0"/>
              <a:t>, validation and performance </a:t>
            </a:r>
            <a:r>
              <a:rPr lang="fr-CH" sz="3200" dirty="0" err="1"/>
              <a:t>evaluation</a:t>
            </a:r>
            <a:endParaRPr lang="fr-CH" sz="3200" dirty="0"/>
          </a:p>
          <a:p>
            <a:pPr>
              <a:buClr>
                <a:schemeClr val="accent1"/>
              </a:buClr>
              <a:buSzPct val="130000"/>
            </a:pPr>
            <a:endParaRPr lang="fr-CH" sz="3200" dirty="0"/>
          </a:p>
          <a:p>
            <a:pPr>
              <a:buClr>
                <a:schemeClr val="accent1"/>
              </a:buClr>
              <a:buSzPct val="130000"/>
            </a:pPr>
            <a:r>
              <a:rPr lang="fr-CH" sz="3200" dirty="0" err="1"/>
              <a:t>Generalized</a:t>
            </a:r>
            <a:r>
              <a:rPr lang="fr-CH" sz="3200" dirty="0"/>
              <a:t> </a:t>
            </a:r>
            <a:r>
              <a:rPr lang="fr-CH" sz="3200" dirty="0" err="1"/>
              <a:t>Stochastic</a:t>
            </a:r>
            <a:r>
              <a:rPr lang="fr-CH" sz="3200" dirty="0"/>
              <a:t> Petri Nets </a:t>
            </a:r>
            <a:r>
              <a:rPr lang="fr-CH" sz="3200" dirty="0" err="1"/>
              <a:t>with</a:t>
            </a:r>
            <a:r>
              <a:rPr lang="fr-CH" sz="3200" dirty="0"/>
              <a:t> extensions</a:t>
            </a:r>
          </a:p>
          <a:p>
            <a:pPr>
              <a:buClr>
                <a:schemeClr val="accent1"/>
              </a:buClr>
              <a:buSzPct val="130000"/>
            </a:pPr>
            <a:endParaRPr lang="fr-CH" sz="3200" dirty="0"/>
          </a:p>
          <a:p>
            <a:pPr>
              <a:buClr>
                <a:schemeClr val="accent1"/>
              </a:buClr>
              <a:buSzPct val="130000"/>
            </a:pPr>
            <a:r>
              <a:rPr lang="fr-CH" sz="3200" dirty="0"/>
              <a:t>User </a:t>
            </a:r>
            <a:r>
              <a:rPr lang="fr-CH" sz="3200" dirty="0" err="1"/>
              <a:t>friendly</a:t>
            </a:r>
            <a:r>
              <a:rPr lang="fr-CH" sz="3200" dirty="0"/>
              <a:t> GUI</a:t>
            </a:r>
          </a:p>
          <a:p>
            <a:pPr>
              <a:buClr>
                <a:schemeClr val="accent1"/>
              </a:buClr>
              <a:buSzPct val="130000"/>
            </a:pPr>
            <a:endParaRPr lang="fr-CH" sz="3200" dirty="0"/>
          </a:p>
          <a:p>
            <a:pPr>
              <a:buClr>
                <a:schemeClr val="accent1"/>
              </a:buClr>
              <a:buSzPct val="130000"/>
            </a:pPr>
            <a:r>
              <a:rPr lang="fr-CH" sz="3200" dirty="0"/>
              <a:t>Documentation out of date</a:t>
            </a:r>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19</a:t>
            </a:fld>
            <a:endParaRPr lang="fr-CH"/>
          </a:p>
        </p:txBody>
      </p:sp>
    </p:spTree>
    <p:extLst>
      <p:ext uri="{BB962C8B-B14F-4D97-AF65-F5344CB8AC3E}">
        <p14:creationId xmlns:p14="http://schemas.microsoft.com/office/powerpoint/2010/main" val="349602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65C75-1161-47AC-BEBE-06967581B3D4}"/>
              </a:ext>
            </a:extLst>
          </p:cNvPr>
          <p:cNvSpPr>
            <a:spLocks noGrp="1"/>
          </p:cNvSpPr>
          <p:nvPr>
            <p:ph type="title"/>
          </p:nvPr>
        </p:nvSpPr>
        <p:spPr/>
        <p:txBody>
          <a:bodyPr/>
          <a:lstStyle/>
          <a:p>
            <a:pPr algn="ctr"/>
            <a:r>
              <a:rPr lang="fr-CH" dirty="0">
                <a:solidFill>
                  <a:schemeClr val="accent1"/>
                </a:solidFill>
              </a:rPr>
              <a:t>Goal of the </a:t>
            </a:r>
            <a:r>
              <a:rPr lang="fr-CH" dirty="0" err="1">
                <a:solidFill>
                  <a:schemeClr val="accent1"/>
                </a:solidFill>
              </a:rPr>
              <a:t>project</a:t>
            </a:r>
            <a:endParaRPr lang="fr-CH" dirty="0">
              <a:solidFill>
                <a:schemeClr val="accent1"/>
              </a:solidFill>
            </a:endParaRPr>
          </a:p>
        </p:txBody>
      </p:sp>
      <p:sp>
        <p:nvSpPr>
          <p:cNvPr id="28" name="ZoneTexte 27">
            <a:extLst>
              <a:ext uri="{FF2B5EF4-FFF2-40B4-BE49-F238E27FC236}">
                <a16:creationId xmlns:a16="http://schemas.microsoft.com/office/drawing/2014/main" id="{8A7C2394-544F-45DE-B56A-39B1B8DF4F89}"/>
              </a:ext>
            </a:extLst>
          </p:cNvPr>
          <p:cNvSpPr txBox="1"/>
          <p:nvPr/>
        </p:nvSpPr>
        <p:spPr>
          <a:xfrm>
            <a:off x="2362899" y="3013501"/>
            <a:ext cx="7466202" cy="830997"/>
          </a:xfrm>
          <a:prstGeom prst="rect">
            <a:avLst/>
          </a:prstGeom>
          <a:noFill/>
        </p:spPr>
        <p:txBody>
          <a:bodyPr wrap="square" rtlCol="0">
            <a:spAutoFit/>
          </a:bodyPr>
          <a:lstStyle/>
          <a:p>
            <a:pPr algn="ctr"/>
            <a:r>
              <a:rPr lang="en-GB" sz="2400" dirty="0"/>
              <a:t>Using </a:t>
            </a:r>
            <a:r>
              <a:rPr lang="en-GB" sz="2400" dirty="0">
                <a:solidFill>
                  <a:srgbClr val="FF0000"/>
                </a:solidFill>
              </a:rPr>
              <a:t>probabilistic model checker </a:t>
            </a:r>
            <a:r>
              <a:rPr lang="en-GB" sz="2400" dirty="0"/>
              <a:t>to analyse vehicular network</a:t>
            </a:r>
            <a:endParaRPr lang="fr-CH" sz="2400" dirty="0"/>
          </a:p>
        </p:txBody>
      </p:sp>
      <p:sp>
        <p:nvSpPr>
          <p:cNvPr id="3" name="Segnaposto numero diapositiva 2">
            <a:extLst>
              <a:ext uri="{FF2B5EF4-FFF2-40B4-BE49-F238E27FC236}">
                <a16:creationId xmlns:a16="http://schemas.microsoft.com/office/drawing/2014/main" id="{395FD8AC-2F10-401A-988B-59176F807E6B}"/>
              </a:ext>
            </a:extLst>
          </p:cNvPr>
          <p:cNvSpPr>
            <a:spLocks noGrp="1"/>
          </p:cNvSpPr>
          <p:nvPr>
            <p:ph type="sldNum" sz="quarter" idx="12"/>
          </p:nvPr>
        </p:nvSpPr>
        <p:spPr/>
        <p:txBody>
          <a:bodyPr/>
          <a:lstStyle/>
          <a:p>
            <a:fld id="{29EDCAA9-A281-4BED-B172-048C7AE96558}" type="slidenum">
              <a:rPr lang="fr-CH" smtClean="0"/>
              <a:t>2</a:t>
            </a:fld>
            <a:endParaRPr lang="fr-CH"/>
          </a:p>
        </p:txBody>
      </p:sp>
    </p:spTree>
    <p:extLst>
      <p:ext uri="{BB962C8B-B14F-4D97-AF65-F5344CB8AC3E}">
        <p14:creationId xmlns:p14="http://schemas.microsoft.com/office/powerpoint/2010/main" val="2949671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Petri Net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20</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054" name="Picture 6">
            <a:extLst>
              <a:ext uri="{FF2B5EF4-FFF2-40B4-BE49-F238E27FC236}">
                <a16:creationId xmlns:a16="http://schemas.microsoft.com/office/drawing/2014/main" id="{254873B1-EC5D-4177-93E6-0AF7F40BE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66056" y="2189153"/>
            <a:ext cx="3087677" cy="3067058"/>
          </a:xfrm>
          <a:prstGeom prst="rect">
            <a:avLst/>
          </a:prstGeom>
          <a:noFill/>
          <a:extLst>
            <a:ext uri="{909E8E84-426E-40DD-AFC4-6F175D3DCCD1}">
              <a14:hiddenFill xmlns:a14="http://schemas.microsoft.com/office/drawing/2010/main">
                <a:solidFill>
                  <a:srgbClr val="FFFFFF"/>
                </a:solidFill>
              </a14:hiddenFill>
            </a:ext>
          </a:extLst>
        </p:spPr>
      </p:pic>
      <p:pic>
        <p:nvPicPr>
          <p:cNvPr id="10" name="vlc-record-2021-04-14-16h43m27s-Desktop 2021.04.14 - 16.42.00.02-.mp4">
            <a:hlinkClick r:id="" action="ppaction://media"/>
            <a:extLst>
              <a:ext uri="{FF2B5EF4-FFF2-40B4-BE49-F238E27FC236}">
                <a16:creationId xmlns:a16="http://schemas.microsoft.com/office/drawing/2014/main" id="{FF970786-7894-4AF9-97D6-B3D6AC7E54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3348" y="1866210"/>
            <a:ext cx="4652692" cy="3850103"/>
          </a:xfrm>
          <a:prstGeom prst="roundRect">
            <a:avLst>
              <a:gd name="adj" fmla="val 5439"/>
            </a:avLst>
          </a:prstGeom>
          <a:ln>
            <a:solidFill>
              <a:schemeClr val="tx1"/>
            </a:solidFill>
          </a:ln>
          <a:effectLst>
            <a:innerShdw blurRad="114300" dist="50800">
              <a:srgbClr val="000000">
                <a:alpha val="0"/>
              </a:srgbClr>
            </a:innerShdw>
          </a:effectLst>
        </p:spPr>
      </p:pic>
    </p:spTree>
    <p:extLst>
      <p:ext uri="{BB962C8B-B14F-4D97-AF65-F5344CB8AC3E}">
        <p14:creationId xmlns:p14="http://schemas.microsoft.com/office/powerpoint/2010/main" val="10317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mute="1">
                <p:cTn id="12" repeatCount="indefinite" fill="hold" display="0">
                  <p:stCondLst>
                    <p:cond delay="indefinite"/>
                  </p:st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Petri Net : Distance</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21</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vlc-record-2021-04-14-17h07m17s-Desktop 2021.04.14 - 17.05.35.03-.mp4">
            <a:hlinkClick r:id="" action="ppaction://media"/>
            <a:extLst>
              <a:ext uri="{FF2B5EF4-FFF2-40B4-BE49-F238E27FC236}">
                <a16:creationId xmlns:a16="http://schemas.microsoft.com/office/drawing/2014/main" id="{F6C743A7-E917-47E7-BAA0-8428DA04B8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2831" y="2351262"/>
            <a:ext cx="5593562" cy="2541161"/>
          </a:xfrm>
          <a:prstGeom prst="rect">
            <a:avLst/>
          </a:prstGeom>
          <a:ln>
            <a:solidFill>
              <a:schemeClr val="tx1"/>
            </a:solidFill>
          </a:ln>
        </p:spPr>
      </p:pic>
      <p:grpSp>
        <p:nvGrpSpPr>
          <p:cNvPr id="11" name="Groupe 10">
            <a:extLst>
              <a:ext uri="{FF2B5EF4-FFF2-40B4-BE49-F238E27FC236}">
                <a16:creationId xmlns:a16="http://schemas.microsoft.com/office/drawing/2014/main" id="{228365B3-8060-4AA3-9680-BC14353CC7F2}"/>
              </a:ext>
            </a:extLst>
          </p:cNvPr>
          <p:cNvGrpSpPr/>
          <p:nvPr/>
        </p:nvGrpSpPr>
        <p:grpSpPr>
          <a:xfrm>
            <a:off x="8610600" y="2272910"/>
            <a:ext cx="2050566" cy="2697863"/>
            <a:chOff x="9280374" y="2198594"/>
            <a:chExt cx="2050566" cy="2697863"/>
          </a:xfrm>
        </p:grpSpPr>
        <p:pic>
          <p:nvPicPr>
            <p:cNvPr id="1026" name="Picture 2">
              <a:extLst>
                <a:ext uri="{FF2B5EF4-FFF2-40B4-BE49-F238E27FC236}">
                  <a16:creationId xmlns:a16="http://schemas.microsoft.com/office/drawing/2014/main" id="{01D2FAE0-8BF0-4FC6-8B00-C62FC1EF2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0374" y="2213834"/>
              <a:ext cx="2050566" cy="268262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8DB5751-90A6-4FA4-BE14-B3BAAC8C22C5}"/>
                </a:ext>
              </a:extLst>
            </p:cNvPr>
            <p:cNvSpPr txBox="1"/>
            <p:nvPr/>
          </p:nvSpPr>
          <p:spPr>
            <a:xfrm>
              <a:off x="10893183" y="2198594"/>
              <a:ext cx="365760" cy="292388"/>
            </a:xfrm>
            <a:prstGeom prst="rect">
              <a:avLst/>
            </a:prstGeom>
            <a:noFill/>
          </p:spPr>
          <p:txBody>
            <a:bodyPr wrap="square" rtlCol="0">
              <a:spAutoFit/>
            </a:bodyPr>
            <a:lstStyle/>
            <a:p>
              <a:r>
                <a:rPr lang="fr-CH" sz="1300" dirty="0"/>
                <a:t>3</a:t>
              </a:r>
            </a:p>
          </p:txBody>
        </p:sp>
      </p:grpSp>
    </p:spTree>
    <p:extLst>
      <p:ext uri="{BB962C8B-B14F-4D97-AF65-F5344CB8AC3E}">
        <p14:creationId xmlns:p14="http://schemas.microsoft.com/office/powerpoint/2010/main" val="24621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Place distribution</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22</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a:extLst>
              <a:ext uri="{FF2B5EF4-FFF2-40B4-BE49-F238E27FC236}">
                <a16:creationId xmlns:a16="http://schemas.microsoft.com/office/drawing/2014/main" id="{A831E75F-AEF2-47B0-ACE5-DD1258C53D48}"/>
              </a:ext>
            </a:extLst>
          </p:cNvPr>
          <p:cNvPicPr>
            <a:picLocks noChangeAspect="1"/>
          </p:cNvPicPr>
          <p:nvPr/>
        </p:nvPicPr>
        <p:blipFill rotWithShape="1">
          <a:blip r:embed="rId2">
            <a:extLst>
              <a:ext uri="{28A0092B-C50C-407E-A947-70E740481C1C}">
                <a14:useLocalDpi xmlns:a14="http://schemas.microsoft.com/office/drawing/2010/main" val="0"/>
              </a:ext>
            </a:extLst>
          </a:blip>
          <a:srcRect l="248" t="-2833" r="376" b="-1"/>
          <a:stretch/>
        </p:blipFill>
        <p:spPr>
          <a:xfrm>
            <a:off x="6096000" y="1461234"/>
            <a:ext cx="5238750" cy="4471846"/>
          </a:xfrm>
          <a:prstGeom prst="rect">
            <a:avLst/>
          </a:prstGeom>
        </p:spPr>
      </p:pic>
      <p:pic>
        <p:nvPicPr>
          <p:cNvPr id="9" name="Image 8">
            <a:extLst>
              <a:ext uri="{FF2B5EF4-FFF2-40B4-BE49-F238E27FC236}">
                <a16:creationId xmlns:a16="http://schemas.microsoft.com/office/drawing/2014/main" id="{E876C809-9097-41BF-8DA0-1DFB01CBB89B}"/>
              </a:ext>
            </a:extLst>
          </p:cNvPr>
          <p:cNvPicPr>
            <a:picLocks noChangeAspect="1"/>
          </p:cNvPicPr>
          <p:nvPr/>
        </p:nvPicPr>
        <p:blipFill>
          <a:blip r:embed="rId3"/>
          <a:stretch>
            <a:fillRect/>
          </a:stretch>
        </p:blipFill>
        <p:spPr>
          <a:xfrm>
            <a:off x="1760710" y="2646819"/>
            <a:ext cx="3304297" cy="2102734"/>
          </a:xfrm>
          <a:prstGeom prst="rect">
            <a:avLst/>
          </a:prstGeom>
        </p:spPr>
      </p:pic>
    </p:spTree>
    <p:extLst>
      <p:ext uri="{BB962C8B-B14F-4D97-AF65-F5344CB8AC3E}">
        <p14:creationId xmlns:p14="http://schemas.microsoft.com/office/powerpoint/2010/main" val="399859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Rate : </a:t>
            </a:r>
            <a:r>
              <a:rPr lang="fr-CH" dirty="0" err="1">
                <a:solidFill>
                  <a:schemeClr val="accent1"/>
                </a:solidFill>
              </a:rPr>
              <a:t>problem</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23</a:t>
            </a:fld>
            <a:endParaRPr lang="fr-CH"/>
          </a:p>
        </p:txBody>
      </p:sp>
      <p:pic>
        <p:nvPicPr>
          <p:cNvPr id="5" name="Image 4">
            <a:extLst>
              <a:ext uri="{FF2B5EF4-FFF2-40B4-BE49-F238E27FC236}">
                <a16:creationId xmlns:a16="http://schemas.microsoft.com/office/drawing/2014/main" id="{BD88C909-61E6-47F0-AF3A-5895FD88388D}"/>
              </a:ext>
            </a:extLst>
          </p:cNvPr>
          <p:cNvPicPr>
            <a:picLocks noChangeAspect="1"/>
          </p:cNvPicPr>
          <p:nvPr/>
        </p:nvPicPr>
        <p:blipFill rotWithShape="1">
          <a:blip r:embed="rId2"/>
          <a:srcRect l="9172" t="1180" r="6584" b="9519"/>
          <a:stretch/>
        </p:blipFill>
        <p:spPr>
          <a:xfrm>
            <a:off x="1428058" y="1826693"/>
            <a:ext cx="4320000" cy="3900302"/>
          </a:xfrm>
          <a:prstGeom prst="rect">
            <a:avLst/>
          </a:prstGeom>
        </p:spPr>
      </p:pic>
      <p:pic>
        <p:nvPicPr>
          <p:cNvPr id="7" name="Image 6">
            <a:extLst>
              <a:ext uri="{FF2B5EF4-FFF2-40B4-BE49-F238E27FC236}">
                <a16:creationId xmlns:a16="http://schemas.microsoft.com/office/drawing/2014/main" id="{B159066E-F395-488E-A8BB-80FF800BD4C0}"/>
              </a:ext>
            </a:extLst>
          </p:cNvPr>
          <p:cNvPicPr>
            <a:picLocks noChangeAspect="1"/>
          </p:cNvPicPr>
          <p:nvPr/>
        </p:nvPicPr>
        <p:blipFill>
          <a:blip r:embed="rId3"/>
          <a:stretch>
            <a:fillRect/>
          </a:stretch>
        </p:blipFill>
        <p:spPr>
          <a:xfrm>
            <a:off x="6829723" y="2718832"/>
            <a:ext cx="3906511" cy="1843932"/>
          </a:xfrm>
          <a:prstGeom prst="rect">
            <a:avLst/>
          </a:prstGeom>
        </p:spPr>
      </p:pic>
    </p:spTree>
    <p:extLst>
      <p:ext uri="{BB962C8B-B14F-4D97-AF65-F5344CB8AC3E}">
        <p14:creationId xmlns:p14="http://schemas.microsoft.com/office/powerpoint/2010/main" val="3546919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Rate : solution</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24</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 name="Image 4">
            <a:extLst>
              <a:ext uri="{FF2B5EF4-FFF2-40B4-BE49-F238E27FC236}">
                <a16:creationId xmlns:a16="http://schemas.microsoft.com/office/drawing/2014/main" id="{72BAAEEE-EC88-442E-903F-48018CA59938}"/>
              </a:ext>
            </a:extLst>
          </p:cNvPr>
          <p:cNvPicPr>
            <a:picLocks noChangeAspect="1"/>
          </p:cNvPicPr>
          <p:nvPr/>
        </p:nvPicPr>
        <p:blipFill rotWithShape="1">
          <a:blip r:embed="rId2"/>
          <a:srcRect l="11571" t="3894" r="7290" b="12372"/>
          <a:stretch/>
        </p:blipFill>
        <p:spPr>
          <a:xfrm>
            <a:off x="1406545" y="1812146"/>
            <a:ext cx="4366181" cy="3902986"/>
          </a:xfrm>
          <a:prstGeom prst="rect">
            <a:avLst/>
          </a:prstGeom>
        </p:spPr>
      </p:pic>
      <p:pic>
        <p:nvPicPr>
          <p:cNvPr id="8" name="Image 7">
            <a:extLst>
              <a:ext uri="{FF2B5EF4-FFF2-40B4-BE49-F238E27FC236}">
                <a16:creationId xmlns:a16="http://schemas.microsoft.com/office/drawing/2014/main" id="{7E81B2F8-CDF5-41B8-B1D5-69A1DE6DB4A5}"/>
              </a:ext>
            </a:extLst>
          </p:cNvPr>
          <p:cNvPicPr>
            <a:picLocks noChangeAspect="1"/>
          </p:cNvPicPr>
          <p:nvPr/>
        </p:nvPicPr>
        <p:blipFill>
          <a:blip r:embed="rId3"/>
          <a:stretch>
            <a:fillRect/>
          </a:stretch>
        </p:blipFill>
        <p:spPr>
          <a:xfrm>
            <a:off x="6815045" y="2727280"/>
            <a:ext cx="3982924" cy="1835483"/>
          </a:xfrm>
          <a:prstGeom prst="rect">
            <a:avLst/>
          </a:prstGeom>
        </p:spPr>
      </p:pic>
    </p:spTree>
    <p:extLst>
      <p:ext uri="{BB962C8B-B14F-4D97-AF65-F5344CB8AC3E}">
        <p14:creationId xmlns:p14="http://schemas.microsoft.com/office/powerpoint/2010/main" val="1251403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25</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26" name="Picture 2">
            <a:extLst>
              <a:ext uri="{FF2B5EF4-FFF2-40B4-BE49-F238E27FC236}">
                <a16:creationId xmlns:a16="http://schemas.microsoft.com/office/drawing/2014/main" id="{DA677A4D-5CFF-4E3E-89B5-E7E3C329E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972736"/>
            <a:ext cx="5135880" cy="3737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774E0FD-4F23-4FB9-9477-2969C792E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2" t="9624" r="14526" b="15063"/>
          <a:stretch/>
        </p:blipFill>
        <p:spPr bwMode="auto">
          <a:xfrm>
            <a:off x="838200" y="1972736"/>
            <a:ext cx="5135880" cy="373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4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26</a:t>
            </a:fld>
            <a:endParaRPr lang="fr-CH"/>
          </a:p>
        </p:txBody>
      </p:sp>
      <p:grpSp>
        <p:nvGrpSpPr>
          <p:cNvPr id="3" name="Gruppo 2">
            <a:extLst>
              <a:ext uri="{FF2B5EF4-FFF2-40B4-BE49-F238E27FC236}">
                <a16:creationId xmlns:a16="http://schemas.microsoft.com/office/drawing/2014/main" id="{EBB27207-7262-4062-8673-C49A3ABF9674}"/>
              </a:ext>
            </a:extLst>
          </p:cNvPr>
          <p:cNvGrpSpPr/>
          <p:nvPr/>
        </p:nvGrpSpPr>
        <p:grpSpPr>
          <a:xfrm>
            <a:off x="2693670" y="1404444"/>
            <a:ext cx="6910820" cy="4951906"/>
            <a:chOff x="2693670" y="1404444"/>
            <a:chExt cx="6910820" cy="4951906"/>
          </a:xfrm>
        </p:grpSpPr>
        <p:pic>
          <p:nvPicPr>
            <p:cNvPr id="1026" name="Picture 2">
              <a:extLst>
                <a:ext uri="{FF2B5EF4-FFF2-40B4-BE49-F238E27FC236}">
                  <a16:creationId xmlns:a16="http://schemas.microsoft.com/office/drawing/2014/main" id="{DA677A4D-5CFF-4E3E-89B5-E7E3C329E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670" y="1404444"/>
              <a:ext cx="6804660" cy="495190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2A6BDDD-4987-43CF-B5A7-E53E82D032AC}"/>
                </a:ext>
              </a:extLst>
            </p:cNvPr>
            <p:cNvSpPr txBox="1"/>
            <p:nvPr/>
          </p:nvSpPr>
          <p:spPr>
            <a:xfrm>
              <a:off x="6917139" y="3015856"/>
              <a:ext cx="453857" cy="369332"/>
            </a:xfrm>
            <a:prstGeom prst="rect">
              <a:avLst/>
            </a:prstGeom>
            <a:noFill/>
          </p:spPr>
          <p:txBody>
            <a:bodyPr wrap="square" rtlCol="0">
              <a:spAutoFit/>
            </a:bodyPr>
            <a:lstStyle/>
            <a:p>
              <a:r>
                <a:rPr lang="fr-CH" dirty="0"/>
                <a:t>31</a:t>
              </a:r>
            </a:p>
          </p:txBody>
        </p:sp>
        <p:sp>
          <p:nvSpPr>
            <p:cNvPr id="9" name="ZoneTexte 8">
              <a:extLst>
                <a:ext uri="{FF2B5EF4-FFF2-40B4-BE49-F238E27FC236}">
                  <a16:creationId xmlns:a16="http://schemas.microsoft.com/office/drawing/2014/main" id="{811C285C-8FC8-451D-9A1B-5C458153DD7A}"/>
                </a:ext>
              </a:extLst>
            </p:cNvPr>
            <p:cNvSpPr txBox="1"/>
            <p:nvPr/>
          </p:nvSpPr>
          <p:spPr>
            <a:xfrm>
              <a:off x="6203263" y="3120643"/>
              <a:ext cx="506990" cy="369332"/>
            </a:xfrm>
            <a:prstGeom prst="rect">
              <a:avLst/>
            </a:prstGeom>
            <a:noFill/>
          </p:spPr>
          <p:txBody>
            <a:bodyPr wrap="square" rtlCol="0">
              <a:spAutoFit/>
            </a:bodyPr>
            <a:lstStyle/>
            <a:p>
              <a:r>
                <a:rPr lang="fr-CH" dirty="0"/>
                <a:t>11</a:t>
              </a:r>
            </a:p>
          </p:txBody>
        </p:sp>
        <p:sp>
          <p:nvSpPr>
            <p:cNvPr id="10" name="ZoneTexte 9">
              <a:extLst>
                <a:ext uri="{FF2B5EF4-FFF2-40B4-BE49-F238E27FC236}">
                  <a16:creationId xmlns:a16="http://schemas.microsoft.com/office/drawing/2014/main" id="{4048F1A9-A953-4557-A6B8-0F3BD980AD24}"/>
                </a:ext>
              </a:extLst>
            </p:cNvPr>
            <p:cNvSpPr txBox="1"/>
            <p:nvPr/>
          </p:nvSpPr>
          <p:spPr>
            <a:xfrm>
              <a:off x="5254938" y="5244148"/>
              <a:ext cx="327400" cy="369332"/>
            </a:xfrm>
            <a:prstGeom prst="rect">
              <a:avLst/>
            </a:prstGeom>
            <a:noFill/>
          </p:spPr>
          <p:txBody>
            <a:bodyPr wrap="square" rtlCol="0">
              <a:spAutoFit/>
            </a:bodyPr>
            <a:lstStyle/>
            <a:p>
              <a:r>
                <a:rPr lang="fr-CH" dirty="0"/>
                <a:t>6</a:t>
              </a:r>
            </a:p>
          </p:txBody>
        </p:sp>
        <p:sp>
          <p:nvSpPr>
            <p:cNvPr id="11" name="ZoneTexte 10">
              <a:extLst>
                <a:ext uri="{FF2B5EF4-FFF2-40B4-BE49-F238E27FC236}">
                  <a16:creationId xmlns:a16="http://schemas.microsoft.com/office/drawing/2014/main" id="{F1C37213-BC71-4591-AFDB-557B4F7E9093}"/>
                </a:ext>
              </a:extLst>
            </p:cNvPr>
            <p:cNvSpPr txBox="1"/>
            <p:nvPr/>
          </p:nvSpPr>
          <p:spPr>
            <a:xfrm>
              <a:off x="4821165" y="4928284"/>
              <a:ext cx="327400" cy="369332"/>
            </a:xfrm>
            <a:prstGeom prst="rect">
              <a:avLst/>
            </a:prstGeom>
            <a:noFill/>
          </p:spPr>
          <p:txBody>
            <a:bodyPr wrap="square" rtlCol="0">
              <a:spAutoFit/>
            </a:bodyPr>
            <a:lstStyle/>
            <a:p>
              <a:r>
                <a:rPr lang="fr-CH" dirty="0"/>
                <a:t>4</a:t>
              </a:r>
            </a:p>
          </p:txBody>
        </p:sp>
        <p:sp>
          <p:nvSpPr>
            <p:cNvPr id="12" name="ZoneTexte 11">
              <a:extLst>
                <a:ext uri="{FF2B5EF4-FFF2-40B4-BE49-F238E27FC236}">
                  <a16:creationId xmlns:a16="http://schemas.microsoft.com/office/drawing/2014/main" id="{D803DFFE-CFF0-42F6-97E0-8F656B436613}"/>
                </a:ext>
              </a:extLst>
            </p:cNvPr>
            <p:cNvSpPr txBox="1"/>
            <p:nvPr/>
          </p:nvSpPr>
          <p:spPr>
            <a:xfrm>
              <a:off x="4290060" y="5268890"/>
              <a:ext cx="327400" cy="369332"/>
            </a:xfrm>
            <a:prstGeom prst="rect">
              <a:avLst/>
            </a:prstGeom>
            <a:noFill/>
          </p:spPr>
          <p:txBody>
            <a:bodyPr wrap="square" rtlCol="0">
              <a:spAutoFit/>
            </a:bodyPr>
            <a:lstStyle/>
            <a:p>
              <a:r>
                <a:rPr lang="fr-CH" dirty="0"/>
                <a:t>3</a:t>
              </a:r>
            </a:p>
          </p:txBody>
        </p:sp>
        <p:sp>
          <p:nvSpPr>
            <p:cNvPr id="13" name="ZoneTexte 12">
              <a:extLst>
                <a:ext uri="{FF2B5EF4-FFF2-40B4-BE49-F238E27FC236}">
                  <a16:creationId xmlns:a16="http://schemas.microsoft.com/office/drawing/2014/main" id="{8C5439B1-D6AA-4A81-A03B-D998F0D8420B}"/>
                </a:ext>
              </a:extLst>
            </p:cNvPr>
            <p:cNvSpPr txBox="1"/>
            <p:nvPr/>
          </p:nvSpPr>
          <p:spPr>
            <a:xfrm>
              <a:off x="5356470" y="5800249"/>
              <a:ext cx="327400" cy="369332"/>
            </a:xfrm>
            <a:prstGeom prst="rect">
              <a:avLst/>
            </a:prstGeom>
            <a:noFill/>
          </p:spPr>
          <p:txBody>
            <a:bodyPr wrap="square" rtlCol="0">
              <a:spAutoFit/>
            </a:bodyPr>
            <a:lstStyle/>
            <a:p>
              <a:r>
                <a:rPr lang="fr-CH" dirty="0"/>
                <a:t>2</a:t>
              </a:r>
            </a:p>
          </p:txBody>
        </p:sp>
        <p:sp>
          <p:nvSpPr>
            <p:cNvPr id="14" name="ZoneTexte 13">
              <a:extLst>
                <a:ext uri="{FF2B5EF4-FFF2-40B4-BE49-F238E27FC236}">
                  <a16:creationId xmlns:a16="http://schemas.microsoft.com/office/drawing/2014/main" id="{5F809FE1-02F3-48E2-8E31-3C264D81679C}"/>
                </a:ext>
              </a:extLst>
            </p:cNvPr>
            <p:cNvSpPr txBox="1"/>
            <p:nvPr/>
          </p:nvSpPr>
          <p:spPr>
            <a:xfrm>
              <a:off x="4867145" y="5984915"/>
              <a:ext cx="327400" cy="369332"/>
            </a:xfrm>
            <a:prstGeom prst="rect">
              <a:avLst/>
            </a:prstGeom>
            <a:noFill/>
          </p:spPr>
          <p:txBody>
            <a:bodyPr wrap="square" rtlCol="0">
              <a:spAutoFit/>
            </a:bodyPr>
            <a:lstStyle/>
            <a:p>
              <a:r>
                <a:rPr lang="fr-CH" dirty="0"/>
                <a:t>1</a:t>
              </a:r>
            </a:p>
          </p:txBody>
        </p:sp>
        <p:sp>
          <p:nvSpPr>
            <p:cNvPr id="15" name="ZoneTexte 14">
              <a:extLst>
                <a:ext uri="{FF2B5EF4-FFF2-40B4-BE49-F238E27FC236}">
                  <a16:creationId xmlns:a16="http://schemas.microsoft.com/office/drawing/2014/main" id="{27B9E594-F347-4E5F-BD5C-CD318B34EEE2}"/>
                </a:ext>
              </a:extLst>
            </p:cNvPr>
            <p:cNvSpPr txBox="1"/>
            <p:nvPr/>
          </p:nvSpPr>
          <p:spPr>
            <a:xfrm>
              <a:off x="4541520" y="5775960"/>
              <a:ext cx="327400" cy="369332"/>
            </a:xfrm>
            <a:prstGeom prst="rect">
              <a:avLst/>
            </a:prstGeom>
            <a:noFill/>
          </p:spPr>
          <p:txBody>
            <a:bodyPr wrap="square" rtlCol="0">
              <a:spAutoFit/>
            </a:bodyPr>
            <a:lstStyle/>
            <a:p>
              <a:r>
                <a:rPr lang="fr-CH" dirty="0"/>
                <a:t>0</a:t>
              </a:r>
            </a:p>
          </p:txBody>
        </p:sp>
        <p:sp>
          <p:nvSpPr>
            <p:cNvPr id="16" name="ZoneTexte 15">
              <a:extLst>
                <a:ext uri="{FF2B5EF4-FFF2-40B4-BE49-F238E27FC236}">
                  <a16:creationId xmlns:a16="http://schemas.microsoft.com/office/drawing/2014/main" id="{8E2D82B1-7670-42A9-8331-69F43F7E2B4C}"/>
                </a:ext>
              </a:extLst>
            </p:cNvPr>
            <p:cNvSpPr txBox="1"/>
            <p:nvPr/>
          </p:nvSpPr>
          <p:spPr>
            <a:xfrm>
              <a:off x="6021269" y="3522126"/>
              <a:ext cx="468155" cy="369332"/>
            </a:xfrm>
            <a:prstGeom prst="rect">
              <a:avLst/>
            </a:prstGeom>
            <a:noFill/>
          </p:spPr>
          <p:txBody>
            <a:bodyPr wrap="square" rtlCol="0">
              <a:spAutoFit/>
            </a:bodyPr>
            <a:lstStyle/>
            <a:p>
              <a:r>
                <a:rPr lang="fr-CH" dirty="0"/>
                <a:t>10</a:t>
              </a:r>
            </a:p>
          </p:txBody>
        </p:sp>
        <p:sp>
          <p:nvSpPr>
            <p:cNvPr id="17" name="ZoneTexte 16">
              <a:extLst>
                <a:ext uri="{FF2B5EF4-FFF2-40B4-BE49-F238E27FC236}">
                  <a16:creationId xmlns:a16="http://schemas.microsoft.com/office/drawing/2014/main" id="{52C6DD19-71C1-473C-ACCC-8EE942553EC5}"/>
                </a:ext>
              </a:extLst>
            </p:cNvPr>
            <p:cNvSpPr txBox="1"/>
            <p:nvPr/>
          </p:nvSpPr>
          <p:spPr>
            <a:xfrm>
              <a:off x="6375134" y="3468469"/>
              <a:ext cx="502920" cy="369332"/>
            </a:xfrm>
            <a:prstGeom prst="rect">
              <a:avLst/>
            </a:prstGeom>
            <a:noFill/>
          </p:spPr>
          <p:txBody>
            <a:bodyPr wrap="square" rtlCol="0">
              <a:spAutoFit/>
            </a:bodyPr>
            <a:lstStyle/>
            <a:p>
              <a:r>
                <a:rPr lang="fr-CH" dirty="0"/>
                <a:t>30</a:t>
              </a:r>
            </a:p>
          </p:txBody>
        </p:sp>
        <p:sp>
          <p:nvSpPr>
            <p:cNvPr id="18" name="ZoneTexte 17">
              <a:extLst>
                <a:ext uri="{FF2B5EF4-FFF2-40B4-BE49-F238E27FC236}">
                  <a16:creationId xmlns:a16="http://schemas.microsoft.com/office/drawing/2014/main" id="{1DC8491E-0BDB-4DA2-B278-C3A835A8B22D}"/>
                </a:ext>
              </a:extLst>
            </p:cNvPr>
            <p:cNvSpPr txBox="1"/>
            <p:nvPr/>
          </p:nvSpPr>
          <p:spPr>
            <a:xfrm>
              <a:off x="5012618" y="5466164"/>
              <a:ext cx="327400" cy="369332"/>
            </a:xfrm>
            <a:prstGeom prst="rect">
              <a:avLst/>
            </a:prstGeom>
            <a:noFill/>
          </p:spPr>
          <p:txBody>
            <a:bodyPr wrap="square" rtlCol="0">
              <a:spAutoFit/>
            </a:bodyPr>
            <a:lstStyle/>
            <a:p>
              <a:r>
                <a:rPr lang="fr-CH" dirty="0"/>
                <a:t>5</a:t>
              </a:r>
            </a:p>
          </p:txBody>
        </p:sp>
        <p:sp>
          <p:nvSpPr>
            <p:cNvPr id="19" name="ZoneTexte 18">
              <a:extLst>
                <a:ext uri="{FF2B5EF4-FFF2-40B4-BE49-F238E27FC236}">
                  <a16:creationId xmlns:a16="http://schemas.microsoft.com/office/drawing/2014/main" id="{F92375DC-61BC-4076-B088-7DEFCC4D7653}"/>
                </a:ext>
              </a:extLst>
            </p:cNvPr>
            <p:cNvSpPr txBox="1"/>
            <p:nvPr/>
          </p:nvSpPr>
          <p:spPr>
            <a:xfrm>
              <a:off x="5561690" y="3653135"/>
              <a:ext cx="327400" cy="369332"/>
            </a:xfrm>
            <a:prstGeom prst="rect">
              <a:avLst/>
            </a:prstGeom>
            <a:noFill/>
          </p:spPr>
          <p:txBody>
            <a:bodyPr wrap="square" rtlCol="0">
              <a:spAutoFit/>
            </a:bodyPr>
            <a:lstStyle/>
            <a:p>
              <a:r>
                <a:rPr lang="fr-CH" dirty="0"/>
                <a:t>9</a:t>
              </a:r>
            </a:p>
          </p:txBody>
        </p:sp>
        <p:sp>
          <p:nvSpPr>
            <p:cNvPr id="20" name="ZoneTexte 19">
              <a:extLst>
                <a:ext uri="{FF2B5EF4-FFF2-40B4-BE49-F238E27FC236}">
                  <a16:creationId xmlns:a16="http://schemas.microsoft.com/office/drawing/2014/main" id="{446913C4-ECD5-4403-967F-2C0EF1379635}"/>
                </a:ext>
              </a:extLst>
            </p:cNvPr>
            <p:cNvSpPr txBox="1"/>
            <p:nvPr/>
          </p:nvSpPr>
          <p:spPr>
            <a:xfrm>
              <a:off x="5888545" y="4316422"/>
              <a:ext cx="456505" cy="369332"/>
            </a:xfrm>
            <a:prstGeom prst="rect">
              <a:avLst/>
            </a:prstGeom>
            <a:noFill/>
          </p:spPr>
          <p:txBody>
            <a:bodyPr wrap="square" rtlCol="0">
              <a:spAutoFit/>
            </a:bodyPr>
            <a:lstStyle/>
            <a:p>
              <a:r>
                <a:rPr lang="fr-CH" dirty="0"/>
                <a:t>29</a:t>
              </a:r>
            </a:p>
          </p:txBody>
        </p:sp>
        <p:sp>
          <p:nvSpPr>
            <p:cNvPr id="21" name="ZoneTexte 20">
              <a:extLst>
                <a:ext uri="{FF2B5EF4-FFF2-40B4-BE49-F238E27FC236}">
                  <a16:creationId xmlns:a16="http://schemas.microsoft.com/office/drawing/2014/main" id="{E583A6B2-6218-431C-B3B9-A786F37A5DA7}"/>
                </a:ext>
              </a:extLst>
            </p:cNvPr>
            <p:cNvSpPr txBox="1"/>
            <p:nvPr/>
          </p:nvSpPr>
          <p:spPr>
            <a:xfrm>
              <a:off x="5932300" y="4767758"/>
              <a:ext cx="327400" cy="369332"/>
            </a:xfrm>
            <a:prstGeom prst="rect">
              <a:avLst/>
            </a:prstGeom>
            <a:noFill/>
          </p:spPr>
          <p:txBody>
            <a:bodyPr wrap="square" rtlCol="0">
              <a:spAutoFit/>
            </a:bodyPr>
            <a:lstStyle/>
            <a:p>
              <a:r>
                <a:rPr lang="fr-CH" dirty="0"/>
                <a:t>7</a:t>
              </a:r>
            </a:p>
          </p:txBody>
        </p:sp>
        <p:sp>
          <p:nvSpPr>
            <p:cNvPr id="22" name="ZoneTexte 21">
              <a:extLst>
                <a:ext uri="{FF2B5EF4-FFF2-40B4-BE49-F238E27FC236}">
                  <a16:creationId xmlns:a16="http://schemas.microsoft.com/office/drawing/2014/main" id="{FA099915-3834-4944-B7BA-6DCA5FFE629A}"/>
                </a:ext>
              </a:extLst>
            </p:cNvPr>
            <p:cNvSpPr txBox="1"/>
            <p:nvPr/>
          </p:nvSpPr>
          <p:spPr>
            <a:xfrm>
              <a:off x="5306810" y="4583092"/>
              <a:ext cx="327400" cy="369332"/>
            </a:xfrm>
            <a:prstGeom prst="rect">
              <a:avLst/>
            </a:prstGeom>
            <a:noFill/>
          </p:spPr>
          <p:txBody>
            <a:bodyPr wrap="square" rtlCol="0">
              <a:spAutoFit/>
            </a:bodyPr>
            <a:lstStyle/>
            <a:p>
              <a:r>
                <a:rPr lang="fr-CH" dirty="0"/>
                <a:t>8</a:t>
              </a:r>
            </a:p>
          </p:txBody>
        </p:sp>
        <p:sp>
          <p:nvSpPr>
            <p:cNvPr id="23" name="ZoneTexte 22">
              <a:extLst>
                <a:ext uri="{FF2B5EF4-FFF2-40B4-BE49-F238E27FC236}">
                  <a16:creationId xmlns:a16="http://schemas.microsoft.com/office/drawing/2014/main" id="{529B7E09-FBFF-4D86-94F2-46DCEE433395}"/>
                </a:ext>
              </a:extLst>
            </p:cNvPr>
            <p:cNvSpPr txBox="1"/>
            <p:nvPr/>
          </p:nvSpPr>
          <p:spPr>
            <a:xfrm>
              <a:off x="8492705" y="2656635"/>
              <a:ext cx="429049" cy="369332"/>
            </a:xfrm>
            <a:prstGeom prst="rect">
              <a:avLst/>
            </a:prstGeom>
            <a:noFill/>
          </p:spPr>
          <p:txBody>
            <a:bodyPr wrap="square" rtlCol="0">
              <a:spAutoFit/>
            </a:bodyPr>
            <a:lstStyle/>
            <a:p>
              <a:r>
                <a:rPr lang="fr-CH" dirty="0"/>
                <a:t>25</a:t>
              </a:r>
            </a:p>
          </p:txBody>
        </p:sp>
        <p:sp>
          <p:nvSpPr>
            <p:cNvPr id="24" name="ZoneTexte 23">
              <a:extLst>
                <a:ext uri="{FF2B5EF4-FFF2-40B4-BE49-F238E27FC236}">
                  <a16:creationId xmlns:a16="http://schemas.microsoft.com/office/drawing/2014/main" id="{372BD12E-7BE8-4DFD-AE91-40F4B530312C}"/>
                </a:ext>
              </a:extLst>
            </p:cNvPr>
            <p:cNvSpPr txBox="1"/>
            <p:nvPr/>
          </p:nvSpPr>
          <p:spPr>
            <a:xfrm>
              <a:off x="8610600" y="5021071"/>
              <a:ext cx="534309" cy="369332"/>
            </a:xfrm>
            <a:prstGeom prst="rect">
              <a:avLst/>
            </a:prstGeom>
            <a:noFill/>
          </p:spPr>
          <p:txBody>
            <a:bodyPr wrap="square" rtlCol="0">
              <a:spAutoFit/>
            </a:bodyPr>
            <a:lstStyle/>
            <a:p>
              <a:r>
                <a:rPr lang="fr-CH" dirty="0"/>
                <a:t>20</a:t>
              </a:r>
            </a:p>
          </p:txBody>
        </p:sp>
        <p:sp>
          <p:nvSpPr>
            <p:cNvPr id="25" name="ZoneTexte 24">
              <a:extLst>
                <a:ext uri="{FF2B5EF4-FFF2-40B4-BE49-F238E27FC236}">
                  <a16:creationId xmlns:a16="http://schemas.microsoft.com/office/drawing/2014/main" id="{BC4098D8-DEFA-4228-B1DC-572F25A56C81}"/>
                </a:ext>
              </a:extLst>
            </p:cNvPr>
            <p:cNvSpPr txBox="1"/>
            <p:nvPr/>
          </p:nvSpPr>
          <p:spPr>
            <a:xfrm>
              <a:off x="8317489" y="5466164"/>
              <a:ext cx="502615" cy="369332"/>
            </a:xfrm>
            <a:prstGeom prst="rect">
              <a:avLst/>
            </a:prstGeom>
            <a:noFill/>
          </p:spPr>
          <p:txBody>
            <a:bodyPr wrap="square" rtlCol="0">
              <a:spAutoFit/>
            </a:bodyPr>
            <a:lstStyle/>
            <a:p>
              <a:r>
                <a:rPr lang="fr-CH" dirty="0"/>
                <a:t>17</a:t>
              </a:r>
            </a:p>
          </p:txBody>
        </p:sp>
        <p:sp>
          <p:nvSpPr>
            <p:cNvPr id="26" name="ZoneTexte 25">
              <a:extLst>
                <a:ext uri="{FF2B5EF4-FFF2-40B4-BE49-F238E27FC236}">
                  <a16:creationId xmlns:a16="http://schemas.microsoft.com/office/drawing/2014/main" id="{04753433-4B6F-48C5-B61E-89E977E96DC5}"/>
                </a:ext>
              </a:extLst>
            </p:cNvPr>
            <p:cNvSpPr txBox="1"/>
            <p:nvPr/>
          </p:nvSpPr>
          <p:spPr>
            <a:xfrm>
              <a:off x="8109464" y="4931350"/>
              <a:ext cx="601885" cy="369332"/>
            </a:xfrm>
            <a:prstGeom prst="rect">
              <a:avLst/>
            </a:prstGeom>
            <a:noFill/>
          </p:spPr>
          <p:txBody>
            <a:bodyPr wrap="square" rtlCol="0">
              <a:spAutoFit/>
            </a:bodyPr>
            <a:lstStyle/>
            <a:p>
              <a:r>
                <a:rPr lang="fr-CH" dirty="0"/>
                <a:t>16</a:t>
              </a:r>
            </a:p>
          </p:txBody>
        </p:sp>
        <p:sp>
          <p:nvSpPr>
            <p:cNvPr id="27" name="ZoneTexte 26">
              <a:extLst>
                <a:ext uri="{FF2B5EF4-FFF2-40B4-BE49-F238E27FC236}">
                  <a16:creationId xmlns:a16="http://schemas.microsoft.com/office/drawing/2014/main" id="{139C8DF5-9F58-4336-A7A9-2AE06521ED2E}"/>
                </a:ext>
              </a:extLst>
            </p:cNvPr>
            <p:cNvSpPr txBox="1"/>
            <p:nvPr/>
          </p:nvSpPr>
          <p:spPr>
            <a:xfrm>
              <a:off x="7521091" y="4137660"/>
              <a:ext cx="479115" cy="369332"/>
            </a:xfrm>
            <a:prstGeom prst="rect">
              <a:avLst/>
            </a:prstGeom>
            <a:noFill/>
          </p:spPr>
          <p:txBody>
            <a:bodyPr wrap="square" rtlCol="0">
              <a:spAutoFit/>
            </a:bodyPr>
            <a:lstStyle/>
            <a:p>
              <a:r>
                <a:rPr lang="fr-CH" dirty="0"/>
                <a:t>21</a:t>
              </a:r>
            </a:p>
          </p:txBody>
        </p:sp>
        <p:sp>
          <p:nvSpPr>
            <p:cNvPr id="28" name="ZoneTexte 27">
              <a:extLst>
                <a:ext uri="{FF2B5EF4-FFF2-40B4-BE49-F238E27FC236}">
                  <a16:creationId xmlns:a16="http://schemas.microsoft.com/office/drawing/2014/main" id="{0CB9BD7C-B0E6-4812-BA4A-8F2B9859E9AE}"/>
                </a:ext>
              </a:extLst>
            </p:cNvPr>
            <p:cNvSpPr txBox="1"/>
            <p:nvPr/>
          </p:nvSpPr>
          <p:spPr>
            <a:xfrm>
              <a:off x="6903035" y="4840892"/>
              <a:ext cx="602825" cy="369332"/>
            </a:xfrm>
            <a:prstGeom prst="rect">
              <a:avLst/>
            </a:prstGeom>
            <a:noFill/>
          </p:spPr>
          <p:txBody>
            <a:bodyPr wrap="square" rtlCol="0">
              <a:spAutoFit/>
            </a:bodyPr>
            <a:lstStyle/>
            <a:p>
              <a:r>
                <a:rPr lang="fr-CH" dirty="0"/>
                <a:t>15</a:t>
              </a:r>
            </a:p>
          </p:txBody>
        </p:sp>
        <p:sp>
          <p:nvSpPr>
            <p:cNvPr id="29" name="ZoneTexte 28">
              <a:extLst>
                <a:ext uri="{FF2B5EF4-FFF2-40B4-BE49-F238E27FC236}">
                  <a16:creationId xmlns:a16="http://schemas.microsoft.com/office/drawing/2014/main" id="{BA1868D7-B0D2-4409-B8A0-D74BC138DACB}"/>
                </a:ext>
              </a:extLst>
            </p:cNvPr>
            <p:cNvSpPr txBox="1"/>
            <p:nvPr/>
          </p:nvSpPr>
          <p:spPr>
            <a:xfrm>
              <a:off x="6768172" y="5724586"/>
              <a:ext cx="602825" cy="369332"/>
            </a:xfrm>
            <a:prstGeom prst="rect">
              <a:avLst/>
            </a:prstGeom>
            <a:noFill/>
          </p:spPr>
          <p:txBody>
            <a:bodyPr wrap="square" rtlCol="0">
              <a:spAutoFit/>
            </a:bodyPr>
            <a:lstStyle/>
            <a:p>
              <a:r>
                <a:rPr lang="fr-CH" dirty="0"/>
                <a:t>13</a:t>
              </a:r>
            </a:p>
          </p:txBody>
        </p:sp>
        <p:sp>
          <p:nvSpPr>
            <p:cNvPr id="30" name="ZoneTexte 29">
              <a:extLst>
                <a:ext uri="{FF2B5EF4-FFF2-40B4-BE49-F238E27FC236}">
                  <a16:creationId xmlns:a16="http://schemas.microsoft.com/office/drawing/2014/main" id="{59C3C0F4-79DF-407B-9658-3671A3EC0E54}"/>
                </a:ext>
              </a:extLst>
            </p:cNvPr>
            <p:cNvSpPr txBox="1"/>
            <p:nvPr/>
          </p:nvSpPr>
          <p:spPr>
            <a:xfrm>
              <a:off x="6672713" y="5357357"/>
              <a:ext cx="646731" cy="369332"/>
            </a:xfrm>
            <a:prstGeom prst="rect">
              <a:avLst/>
            </a:prstGeom>
            <a:noFill/>
          </p:spPr>
          <p:txBody>
            <a:bodyPr wrap="square" rtlCol="0">
              <a:spAutoFit/>
            </a:bodyPr>
            <a:lstStyle/>
            <a:p>
              <a:r>
                <a:rPr lang="fr-CH" dirty="0"/>
                <a:t>12</a:t>
              </a:r>
            </a:p>
          </p:txBody>
        </p:sp>
        <p:sp>
          <p:nvSpPr>
            <p:cNvPr id="31" name="ZoneTexte 30">
              <a:extLst>
                <a:ext uri="{FF2B5EF4-FFF2-40B4-BE49-F238E27FC236}">
                  <a16:creationId xmlns:a16="http://schemas.microsoft.com/office/drawing/2014/main" id="{B595F0CC-A92A-4851-97E4-DDD41C808953}"/>
                </a:ext>
              </a:extLst>
            </p:cNvPr>
            <p:cNvSpPr txBox="1"/>
            <p:nvPr/>
          </p:nvSpPr>
          <p:spPr>
            <a:xfrm>
              <a:off x="7950779" y="2060615"/>
              <a:ext cx="429049" cy="369332"/>
            </a:xfrm>
            <a:prstGeom prst="rect">
              <a:avLst/>
            </a:prstGeom>
            <a:noFill/>
          </p:spPr>
          <p:txBody>
            <a:bodyPr wrap="square" rtlCol="0">
              <a:spAutoFit/>
            </a:bodyPr>
            <a:lstStyle/>
            <a:p>
              <a:r>
                <a:rPr lang="fr-CH" dirty="0"/>
                <a:t>38</a:t>
              </a:r>
            </a:p>
          </p:txBody>
        </p:sp>
        <p:sp>
          <p:nvSpPr>
            <p:cNvPr id="32" name="ZoneTexte 31">
              <a:extLst>
                <a:ext uri="{FF2B5EF4-FFF2-40B4-BE49-F238E27FC236}">
                  <a16:creationId xmlns:a16="http://schemas.microsoft.com/office/drawing/2014/main" id="{9260EB0B-3DE1-4114-8920-90C7F59C77BA}"/>
                </a:ext>
              </a:extLst>
            </p:cNvPr>
            <p:cNvSpPr txBox="1"/>
            <p:nvPr/>
          </p:nvSpPr>
          <p:spPr>
            <a:xfrm>
              <a:off x="7717124" y="2250234"/>
              <a:ext cx="566163" cy="369332"/>
            </a:xfrm>
            <a:prstGeom prst="rect">
              <a:avLst/>
            </a:prstGeom>
            <a:noFill/>
          </p:spPr>
          <p:txBody>
            <a:bodyPr wrap="square" rtlCol="0">
              <a:spAutoFit/>
            </a:bodyPr>
            <a:lstStyle/>
            <a:p>
              <a:r>
                <a:rPr lang="fr-CH" dirty="0"/>
                <a:t>37</a:t>
              </a:r>
            </a:p>
          </p:txBody>
        </p:sp>
        <p:sp>
          <p:nvSpPr>
            <p:cNvPr id="33" name="ZoneTexte 32">
              <a:extLst>
                <a:ext uri="{FF2B5EF4-FFF2-40B4-BE49-F238E27FC236}">
                  <a16:creationId xmlns:a16="http://schemas.microsoft.com/office/drawing/2014/main" id="{6438DDAF-BBA7-41C2-93F5-A70B7A2DE14A}"/>
                </a:ext>
              </a:extLst>
            </p:cNvPr>
            <p:cNvSpPr txBox="1"/>
            <p:nvPr/>
          </p:nvSpPr>
          <p:spPr>
            <a:xfrm>
              <a:off x="8165304" y="3337460"/>
              <a:ext cx="429049" cy="369332"/>
            </a:xfrm>
            <a:prstGeom prst="rect">
              <a:avLst/>
            </a:prstGeom>
            <a:noFill/>
          </p:spPr>
          <p:txBody>
            <a:bodyPr wrap="square" rtlCol="0">
              <a:spAutoFit/>
            </a:bodyPr>
            <a:lstStyle/>
            <a:p>
              <a:r>
                <a:rPr lang="fr-CH" dirty="0"/>
                <a:t>26</a:t>
              </a:r>
            </a:p>
          </p:txBody>
        </p:sp>
        <p:sp>
          <p:nvSpPr>
            <p:cNvPr id="34" name="ZoneTexte 33">
              <a:extLst>
                <a:ext uri="{FF2B5EF4-FFF2-40B4-BE49-F238E27FC236}">
                  <a16:creationId xmlns:a16="http://schemas.microsoft.com/office/drawing/2014/main" id="{F5A437C6-919D-4F36-BAB5-26CAA7779F32}"/>
                </a:ext>
              </a:extLst>
            </p:cNvPr>
            <p:cNvSpPr txBox="1"/>
            <p:nvPr/>
          </p:nvSpPr>
          <p:spPr>
            <a:xfrm>
              <a:off x="8492705" y="4199535"/>
              <a:ext cx="458934" cy="369332"/>
            </a:xfrm>
            <a:prstGeom prst="rect">
              <a:avLst/>
            </a:prstGeom>
            <a:noFill/>
          </p:spPr>
          <p:txBody>
            <a:bodyPr wrap="square" rtlCol="0">
              <a:spAutoFit/>
            </a:bodyPr>
            <a:lstStyle/>
            <a:p>
              <a:r>
                <a:rPr lang="fr-CH" dirty="0"/>
                <a:t>22</a:t>
              </a:r>
            </a:p>
          </p:txBody>
        </p:sp>
        <p:sp>
          <p:nvSpPr>
            <p:cNvPr id="35" name="ZoneTexte 34">
              <a:extLst>
                <a:ext uri="{FF2B5EF4-FFF2-40B4-BE49-F238E27FC236}">
                  <a16:creationId xmlns:a16="http://schemas.microsoft.com/office/drawing/2014/main" id="{15C08E92-3521-436D-9CD6-CB8DF4275BDB}"/>
                </a:ext>
              </a:extLst>
            </p:cNvPr>
            <p:cNvSpPr txBox="1"/>
            <p:nvPr/>
          </p:nvSpPr>
          <p:spPr>
            <a:xfrm>
              <a:off x="8925054" y="5638222"/>
              <a:ext cx="468997" cy="369332"/>
            </a:xfrm>
            <a:prstGeom prst="rect">
              <a:avLst/>
            </a:prstGeom>
            <a:noFill/>
          </p:spPr>
          <p:txBody>
            <a:bodyPr wrap="square" rtlCol="0">
              <a:spAutoFit/>
            </a:bodyPr>
            <a:lstStyle/>
            <a:p>
              <a:r>
                <a:rPr lang="fr-CH" dirty="0"/>
                <a:t>19</a:t>
              </a:r>
            </a:p>
          </p:txBody>
        </p:sp>
        <p:sp>
          <p:nvSpPr>
            <p:cNvPr id="36" name="ZoneTexte 35">
              <a:extLst>
                <a:ext uri="{FF2B5EF4-FFF2-40B4-BE49-F238E27FC236}">
                  <a16:creationId xmlns:a16="http://schemas.microsoft.com/office/drawing/2014/main" id="{6E93196C-1A6D-4A03-8BB0-E0340C1389D1}"/>
                </a:ext>
              </a:extLst>
            </p:cNvPr>
            <p:cNvSpPr txBox="1"/>
            <p:nvPr/>
          </p:nvSpPr>
          <p:spPr>
            <a:xfrm>
              <a:off x="6591300" y="4348089"/>
              <a:ext cx="502920" cy="369332"/>
            </a:xfrm>
            <a:prstGeom prst="rect">
              <a:avLst/>
            </a:prstGeom>
            <a:noFill/>
          </p:spPr>
          <p:txBody>
            <a:bodyPr wrap="square" rtlCol="0">
              <a:spAutoFit/>
            </a:bodyPr>
            <a:lstStyle/>
            <a:p>
              <a:r>
                <a:rPr lang="fr-CH" dirty="0"/>
                <a:t>28</a:t>
              </a:r>
            </a:p>
          </p:txBody>
        </p:sp>
        <p:sp>
          <p:nvSpPr>
            <p:cNvPr id="37" name="ZoneTexte 36">
              <a:extLst>
                <a:ext uri="{FF2B5EF4-FFF2-40B4-BE49-F238E27FC236}">
                  <a16:creationId xmlns:a16="http://schemas.microsoft.com/office/drawing/2014/main" id="{2C07BB75-BEAC-4E0C-BE35-FDC6BB9172AB}"/>
                </a:ext>
              </a:extLst>
            </p:cNvPr>
            <p:cNvSpPr txBox="1"/>
            <p:nvPr/>
          </p:nvSpPr>
          <p:spPr>
            <a:xfrm>
              <a:off x="7848491" y="5855275"/>
              <a:ext cx="468997" cy="369332"/>
            </a:xfrm>
            <a:prstGeom prst="rect">
              <a:avLst/>
            </a:prstGeom>
            <a:noFill/>
          </p:spPr>
          <p:txBody>
            <a:bodyPr wrap="square" rtlCol="0">
              <a:spAutoFit/>
            </a:bodyPr>
            <a:lstStyle/>
            <a:p>
              <a:r>
                <a:rPr lang="fr-CH" dirty="0"/>
                <a:t>18</a:t>
              </a:r>
            </a:p>
          </p:txBody>
        </p:sp>
        <p:sp>
          <p:nvSpPr>
            <p:cNvPr id="38" name="ZoneTexte 37">
              <a:extLst>
                <a:ext uri="{FF2B5EF4-FFF2-40B4-BE49-F238E27FC236}">
                  <a16:creationId xmlns:a16="http://schemas.microsoft.com/office/drawing/2014/main" id="{9F9050F5-7828-4506-84A4-B2E3BFB43552}"/>
                </a:ext>
              </a:extLst>
            </p:cNvPr>
            <p:cNvSpPr txBox="1"/>
            <p:nvPr/>
          </p:nvSpPr>
          <p:spPr>
            <a:xfrm>
              <a:off x="7599609" y="5430917"/>
              <a:ext cx="479116" cy="369332"/>
            </a:xfrm>
            <a:prstGeom prst="rect">
              <a:avLst/>
            </a:prstGeom>
            <a:noFill/>
          </p:spPr>
          <p:txBody>
            <a:bodyPr wrap="square" rtlCol="0">
              <a:spAutoFit/>
            </a:bodyPr>
            <a:lstStyle/>
            <a:p>
              <a:r>
                <a:rPr lang="fr-CH" dirty="0"/>
                <a:t>14</a:t>
              </a:r>
            </a:p>
          </p:txBody>
        </p:sp>
        <p:sp>
          <p:nvSpPr>
            <p:cNvPr id="39" name="ZoneTexte 38">
              <a:extLst>
                <a:ext uri="{FF2B5EF4-FFF2-40B4-BE49-F238E27FC236}">
                  <a16:creationId xmlns:a16="http://schemas.microsoft.com/office/drawing/2014/main" id="{ACE23887-7D70-4344-86E7-3C88BB4C31FF}"/>
                </a:ext>
              </a:extLst>
            </p:cNvPr>
            <p:cNvSpPr txBox="1"/>
            <p:nvPr/>
          </p:nvSpPr>
          <p:spPr>
            <a:xfrm>
              <a:off x="8711349" y="3755509"/>
              <a:ext cx="433560" cy="369332"/>
            </a:xfrm>
            <a:prstGeom prst="rect">
              <a:avLst/>
            </a:prstGeom>
            <a:noFill/>
          </p:spPr>
          <p:txBody>
            <a:bodyPr wrap="square" rtlCol="0">
              <a:spAutoFit/>
            </a:bodyPr>
            <a:lstStyle/>
            <a:p>
              <a:r>
                <a:rPr lang="fr-CH" dirty="0"/>
                <a:t>23</a:t>
              </a:r>
            </a:p>
          </p:txBody>
        </p:sp>
        <p:sp>
          <p:nvSpPr>
            <p:cNvPr id="40" name="ZoneTexte 39">
              <a:extLst>
                <a:ext uri="{FF2B5EF4-FFF2-40B4-BE49-F238E27FC236}">
                  <a16:creationId xmlns:a16="http://schemas.microsoft.com/office/drawing/2014/main" id="{CDD44317-A2B0-4DA1-A2B9-BCD6BF2BD27C}"/>
                </a:ext>
              </a:extLst>
            </p:cNvPr>
            <p:cNvSpPr txBox="1"/>
            <p:nvPr/>
          </p:nvSpPr>
          <p:spPr>
            <a:xfrm>
              <a:off x="9170930" y="3604252"/>
              <a:ext cx="433560" cy="369332"/>
            </a:xfrm>
            <a:prstGeom prst="rect">
              <a:avLst/>
            </a:prstGeom>
            <a:noFill/>
          </p:spPr>
          <p:txBody>
            <a:bodyPr wrap="square" rtlCol="0">
              <a:spAutoFit/>
            </a:bodyPr>
            <a:lstStyle/>
            <a:p>
              <a:r>
                <a:rPr lang="fr-CH" dirty="0"/>
                <a:t>24</a:t>
              </a:r>
            </a:p>
          </p:txBody>
        </p:sp>
        <p:sp>
          <p:nvSpPr>
            <p:cNvPr id="43" name="ZoneTexte 42">
              <a:extLst>
                <a:ext uri="{FF2B5EF4-FFF2-40B4-BE49-F238E27FC236}">
                  <a16:creationId xmlns:a16="http://schemas.microsoft.com/office/drawing/2014/main" id="{662EF013-5ADD-487C-8B2E-64FE63AFF3EA}"/>
                </a:ext>
              </a:extLst>
            </p:cNvPr>
            <p:cNvSpPr txBox="1"/>
            <p:nvPr/>
          </p:nvSpPr>
          <p:spPr>
            <a:xfrm>
              <a:off x="7562741" y="2832727"/>
              <a:ext cx="571500" cy="369332"/>
            </a:xfrm>
            <a:prstGeom prst="rect">
              <a:avLst/>
            </a:prstGeom>
            <a:noFill/>
          </p:spPr>
          <p:txBody>
            <a:bodyPr wrap="square" rtlCol="0">
              <a:spAutoFit/>
            </a:bodyPr>
            <a:lstStyle/>
            <a:p>
              <a:r>
                <a:rPr lang="fr-CH" dirty="0"/>
                <a:t>36</a:t>
              </a:r>
            </a:p>
          </p:txBody>
        </p:sp>
        <p:sp>
          <p:nvSpPr>
            <p:cNvPr id="44" name="ZoneTexte 43">
              <a:extLst>
                <a:ext uri="{FF2B5EF4-FFF2-40B4-BE49-F238E27FC236}">
                  <a16:creationId xmlns:a16="http://schemas.microsoft.com/office/drawing/2014/main" id="{0522C07B-72C1-42C0-A20F-C59061E34BB2}"/>
                </a:ext>
              </a:extLst>
            </p:cNvPr>
            <p:cNvSpPr txBox="1"/>
            <p:nvPr/>
          </p:nvSpPr>
          <p:spPr>
            <a:xfrm>
              <a:off x="7521404" y="3429000"/>
              <a:ext cx="510540" cy="369332"/>
            </a:xfrm>
            <a:prstGeom prst="rect">
              <a:avLst/>
            </a:prstGeom>
            <a:noFill/>
          </p:spPr>
          <p:txBody>
            <a:bodyPr wrap="square" rtlCol="0">
              <a:spAutoFit/>
            </a:bodyPr>
            <a:lstStyle/>
            <a:p>
              <a:r>
                <a:rPr lang="fr-CH" dirty="0"/>
                <a:t>35</a:t>
              </a:r>
            </a:p>
          </p:txBody>
        </p:sp>
        <p:sp>
          <p:nvSpPr>
            <p:cNvPr id="45" name="ZoneTexte 44">
              <a:extLst>
                <a:ext uri="{FF2B5EF4-FFF2-40B4-BE49-F238E27FC236}">
                  <a16:creationId xmlns:a16="http://schemas.microsoft.com/office/drawing/2014/main" id="{97F07020-0D44-4F76-A936-B470BA80CAE2}"/>
                </a:ext>
              </a:extLst>
            </p:cNvPr>
            <p:cNvSpPr txBox="1"/>
            <p:nvPr/>
          </p:nvSpPr>
          <p:spPr>
            <a:xfrm>
              <a:off x="6749415" y="3991001"/>
              <a:ext cx="525780" cy="369332"/>
            </a:xfrm>
            <a:prstGeom prst="rect">
              <a:avLst/>
            </a:prstGeom>
            <a:noFill/>
          </p:spPr>
          <p:txBody>
            <a:bodyPr wrap="square" rtlCol="0">
              <a:spAutoFit/>
            </a:bodyPr>
            <a:lstStyle/>
            <a:p>
              <a:r>
                <a:rPr lang="fr-CH" dirty="0"/>
                <a:t>34</a:t>
              </a:r>
            </a:p>
          </p:txBody>
        </p:sp>
        <p:sp>
          <p:nvSpPr>
            <p:cNvPr id="46" name="ZoneTexte 45">
              <a:extLst>
                <a:ext uri="{FF2B5EF4-FFF2-40B4-BE49-F238E27FC236}">
                  <a16:creationId xmlns:a16="http://schemas.microsoft.com/office/drawing/2014/main" id="{13B7D173-854B-48D1-B9EF-C58A1AE3F11C}"/>
                </a:ext>
              </a:extLst>
            </p:cNvPr>
            <p:cNvSpPr txBox="1"/>
            <p:nvPr/>
          </p:nvSpPr>
          <p:spPr>
            <a:xfrm>
              <a:off x="7016958" y="3198634"/>
              <a:ext cx="579120" cy="369332"/>
            </a:xfrm>
            <a:prstGeom prst="rect">
              <a:avLst/>
            </a:prstGeom>
            <a:noFill/>
          </p:spPr>
          <p:txBody>
            <a:bodyPr wrap="square" rtlCol="0">
              <a:spAutoFit/>
            </a:bodyPr>
            <a:lstStyle/>
            <a:p>
              <a:r>
                <a:rPr lang="fr-CH" dirty="0"/>
                <a:t>33</a:t>
              </a:r>
            </a:p>
          </p:txBody>
        </p:sp>
        <p:sp>
          <p:nvSpPr>
            <p:cNvPr id="47" name="ZoneTexte 46">
              <a:extLst>
                <a:ext uri="{FF2B5EF4-FFF2-40B4-BE49-F238E27FC236}">
                  <a16:creationId xmlns:a16="http://schemas.microsoft.com/office/drawing/2014/main" id="{F03ABA7A-B66D-44E8-B0F9-B71E53333163}"/>
                </a:ext>
              </a:extLst>
            </p:cNvPr>
            <p:cNvSpPr txBox="1"/>
            <p:nvPr/>
          </p:nvSpPr>
          <p:spPr>
            <a:xfrm>
              <a:off x="6882280" y="3631024"/>
              <a:ext cx="523574" cy="369332"/>
            </a:xfrm>
            <a:prstGeom prst="rect">
              <a:avLst/>
            </a:prstGeom>
            <a:noFill/>
          </p:spPr>
          <p:txBody>
            <a:bodyPr wrap="square" rtlCol="0">
              <a:spAutoFit/>
            </a:bodyPr>
            <a:lstStyle/>
            <a:p>
              <a:r>
                <a:rPr lang="fr-CH" dirty="0"/>
                <a:t>32</a:t>
              </a:r>
            </a:p>
          </p:txBody>
        </p:sp>
      </p:grpSp>
    </p:spTree>
    <p:extLst>
      <p:ext uri="{BB962C8B-B14F-4D97-AF65-F5344CB8AC3E}">
        <p14:creationId xmlns:p14="http://schemas.microsoft.com/office/powerpoint/2010/main" val="3676363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Petri Net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27</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 name="Image 4">
            <a:extLst>
              <a:ext uri="{FF2B5EF4-FFF2-40B4-BE49-F238E27FC236}">
                <a16:creationId xmlns:a16="http://schemas.microsoft.com/office/drawing/2014/main" id="{D3A6C8A9-BC47-4484-8311-E740F6BF1103}"/>
              </a:ext>
            </a:extLst>
          </p:cNvPr>
          <p:cNvPicPr>
            <a:picLocks noChangeAspect="1"/>
          </p:cNvPicPr>
          <p:nvPr/>
        </p:nvPicPr>
        <p:blipFill rotWithShape="1">
          <a:blip r:embed="rId2"/>
          <a:srcRect r="557"/>
          <a:stretch/>
        </p:blipFill>
        <p:spPr>
          <a:xfrm>
            <a:off x="1000125" y="1548226"/>
            <a:ext cx="10191750" cy="4731924"/>
          </a:xfrm>
          <a:prstGeom prst="rect">
            <a:avLst/>
          </a:prstGeom>
        </p:spPr>
      </p:pic>
    </p:spTree>
    <p:extLst>
      <p:ext uri="{BB962C8B-B14F-4D97-AF65-F5344CB8AC3E}">
        <p14:creationId xmlns:p14="http://schemas.microsoft.com/office/powerpoint/2010/main" val="2587201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Average</a:t>
            </a:r>
            <a:r>
              <a:rPr lang="fr-CH" dirty="0">
                <a:solidFill>
                  <a:schemeClr val="accent1"/>
                </a:solidFill>
              </a:rPr>
              <a:t> </a:t>
            </a:r>
            <a:r>
              <a:rPr lang="fr-CH" dirty="0" err="1">
                <a:solidFill>
                  <a:schemeClr val="accent1"/>
                </a:solidFill>
              </a:rPr>
              <a:t>token</a:t>
            </a:r>
            <a:r>
              <a:rPr lang="fr-CH" dirty="0">
                <a:solidFill>
                  <a:schemeClr val="accent1"/>
                </a:solidFill>
              </a:rPr>
              <a:t> in places</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28</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a:extLst>
              <a:ext uri="{FF2B5EF4-FFF2-40B4-BE49-F238E27FC236}">
                <a16:creationId xmlns:a16="http://schemas.microsoft.com/office/drawing/2014/main" id="{9D0FC198-ABA9-4554-9E08-CA2B7FDA2C73}"/>
              </a:ext>
            </a:extLst>
          </p:cNvPr>
          <p:cNvPicPr>
            <a:picLocks noChangeAspect="1"/>
          </p:cNvPicPr>
          <p:nvPr/>
        </p:nvPicPr>
        <p:blipFill>
          <a:blip r:embed="rId2"/>
          <a:stretch>
            <a:fillRect/>
          </a:stretch>
        </p:blipFill>
        <p:spPr>
          <a:xfrm>
            <a:off x="3024629" y="1589880"/>
            <a:ext cx="2509838" cy="4867275"/>
          </a:xfrm>
          <a:prstGeom prst="rect">
            <a:avLst/>
          </a:prstGeom>
        </p:spPr>
      </p:pic>
      <p:pic>
        <p:nvPicPr>
          <p:cNvPr id="7" name="Image 6">
            <a:extLst>
              <a:ext uri="{FF2B5EF4-FFF2-40B4-BE49-F238E27FC236}">
                <a16:creationId xmlns:a16="http://schemas.microsoft.com/office/drawing/2014/main" id="{A89068AD-1206-44EF-944E-B7BE642EC17B}"/>
              </a:ext>
            </a:extLst>
          </p:cNvPr>
          <p:cNvPicPr>
            <a:picLocks noChangeAspect="1"/>
          </p:cNvPicPr>
          <p:nvPr/>
        </p:nvPicPr>
        <p:blipFill>
          <a:blip r:embed="rId3"/>
          <a:stretch>
            <a:fillRect/>
          </a:stretch>
        </p:blipFill>
        <p:spPr>
          <a:xfrm>
            <a:off x="6395527" y="1589881"/>
            <a:ext cx="2215073" cy="4867275"/>
          </a:xfrm>
          <a:prstGeom prst="rect">
            <a:avLst/>
          </a:prstGeom>
        </p:spPr>
      </p:pic>
    </p:spTree>
    <p:extLst>
      <p:ext uri="{BB962C8B-B14F-4D97-AF65-F5344CB8AC3E}">
        <p14:creationId xmlns:p14="http://schemas.microsoft.com/office/powerpoint/2010/main" val="346946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r>
              <a:rPr lang="fr-CH" dirty="0">
                <a:solidFill>
                  <a:schemeClr val="accent1"/>
                </a:solidFill>
              </a:rPr>
              <a:t> : </a:t>
            </a:r>
            <a:r>
              <a:rPr lang="fr-CH" dirty="0" err="1">
                <a:solidFill>
                  <a:schemeClr val="accent1"/>
                </a:solidFill>
              </a:rPr>
              <a:t>Overload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29</a:t>
            </a:fld>
            <a:endParaRPr lang="fr-CH"/>
          </a:p>
        </p:txBody>
      </p:sp>
      <p:grpSp>
        <p:nvGrpSpPr>
          <p:cNvPr id="6" name="Gruppo 5">
            <a:extLst>
              <a:ext uri="{FF2B5EF4-FFF2-40B4-BE49-F238E27FC236}">
                <a16:creationId xmlns:a16="http://schemas.microsoft.com/office/drawing/2014/main" id="{6A0B1F55-5CEA-4853-BE38-1A5E596FAE47}"/>
              </a:ext>
            </a:extLst>
          </p:cNvPr>
          <p:cNvGrpSpPr/>
          <p:nvPr/>
        </p:nvGrpSpPr>
        <p:grpSpPr>
          <a:xfrm>
            <a:off x="2603224" y="1328450"/>
            <a:ext cx="6985551" cy="4951906"/>
            <a:chOff x="2618939" y="1402341"/>
            <a:chExt cx="6985551" cy="4951906"/>
          </a:xfrm>
        </p:grpSpPr>
        <p:pic>
          <p:nvPicPr>
            <p:cNvPr id="1026" name="Picture 2">
              <a:extLst>
                <a:ext uri="{FF2B5EF4-FFF2-40B4-BE49-F238E27FC236}">
                  <a16:creationId xmlns:a16="http://schemas.microsoft.com/office/drawing/2014/main" id="{DA677A4D-5CFF-4E3E-89B5-E7E3C329E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939" y="1402341"/>
              <a:ext cx="6804660" cy="495190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2A6BDDD-4987-43CF-B5A7-E53E82D032AC}"/>
                </a:ext>
              </a:extLst>
            </p:cNvPr>
            <p:cNvSpPr txBox="1"/>
            <p:nvPr/>
          </p:nvSpPr>
          <p:spPr>
            <a:xfrm>
              <a:off x="6917139" y="3015856"/>
              <a:ext cx="453857" cy="369332"/>
            </a:xfrm>
            <a:prstGeom prst="rect">
              <a:avLst/>
            </a:prstGeom>
            <a:noFill/>
          </p:spPr>
          <p:txBody>
            <a:bodyPr wrap="square" rtlCol="0">
              <a:spAutoFit/>
            </a:bodyPr>
            <a:lstStyle/>
            <a:p>
              <a:r>
                <a:rPr lang="fr-CH" dirty="0"/>
                <a:t>31</a:t>
              </a:r>
            </a:p>
          </p:txBody>
        </p:sp>
        <p:sp>
          <p:nvSpPr>
            <p:cNvPr id="9" name="ZoneTexte 8">
              <a:extLst>
                <a:ext uri="{FF2B5EF4-FFF2-40B4-BE49-F238E27FC236}">
                  <a16:creationId xmlns:a16="http://schemas.microsoft.com/office/drawing/2014/main" id="{811C285C-8FC8-451D-9A1B-5C458153DD7A}"/>
                </a:ext>
              </a:extLst>
            </p:cNvPr>
            <p:cNvSpPr txBox="1"/>
            <p:nvPr/>
          </p:nvSpPr>
          <p:spPr>
            <a:xfrm>
              <a:off x="6203263" y="3120643"/>
              <a:ext cx="506990" cy="369332"/>
            </a:xfrm>
            <a:prstGeom prst="rect">
              <a:avLst/>
            </a:prstGeom>
            <a:noFill/>
          </p:spPr>
          <p:txBody>
            <a:bodyPr wrap="square" rtlCol="0">
              <a:spAutoFit/>
            </a:bodyPr>
            <a:lstStyle/>
            <a:p>
              <a:r>
                <a:rPr lang="fr-CH" dirty="0"/>
                <a:t>11</a:t>
              </a:r>
            </a:p>
          </p:txBody>
        </p:sp>
        <p:sp>
          <p:nvSpPr>
            <p:cNvPr id="10" name="ZoneTexte 9">
              <a:extLst>
                <a:ext uri="{FF2B5EF4-FFF2-40B4-BE49-F238E27FC236}">
                  <a16:creationId xmlns:a16="http://schemas.microsoft.com/office/drawing/2014/main" id="{4048F1A9-A953-4557-A6B8-0F3BD980AD24}"/>
                </a:ext>
              </a:extLst>
            </p:cNvPr>
            <p:cNvSpPr txBox="1"/>
            <p:nvPr/>
          </p:nvSpPr>
          <p:spPr>
            <a:xfrm>
              <a:off x="5254938" y="5244148"/>
              <a:ext cx="327400" cy="369332"/>
            </a:xfrm>
            <a:prstGeom prst="rect">
              <a:avLst/>
            </a:prstGeom>
            <a:noFill/>
          </p:spPr>
          <p:txBody>
            <a:bodyPr wrap="square" rtlCol="0">
              <a:spAutoFit/>
            </a:bodyPr>
            <a:lstStyle/>
            <a:p>
              <a:r>
                <a:rPr lang="fr-CH" dirty="0"/>
                <a:t>6</a:t>
              </a:r>
            </a:p>
          </p:txBody>
        </p:sp>
        <p:sp>
          <p:nvSpPr>
            <p:cNvPr id="11" name="ZoneTexte 10">
              <a:extLst>
                <a:ext uri="{FF2B5EF4-FFF2-40B4-BE49-F238E27FC236}">
                  <a16:creationId xmlns:a16="http://schemas.microsoft.com/office/drawing/2014/main" id="{F1C37213-BC71-4591-AFDB-557B4F7E9093}"/>
                </a:ext>
              </a:extLst>
            </p:cNvPr>
            <p:cNvSpPr txBox="1"/>
            <p:nvPr/>
          </p:nvSpPr>
          <p:spPr>
            <a:xfrm>
              <a:off x="4821165" y="4928284"/>
              <a:ext cx="327400" cy="369332"/>
            </a:xfrm>
            <a:prstGeom prst="rect">
              <a:avLst/>
            </a:prstGeom>
            <a:noFill/>
          </p:spPr>
          <p:txBody>
            <a:bodyPr wrap="square" rtlCol="0">
              <a:spAutoFit/>
            </a:bodyPr>
            <a:lstStyle/>
            <a:p>
              <a:r>
                <a:rPr lang="fr-CH" dirty="0"/>
                <a:t>4</a:t>
              </a:r>
            </a:p>
          </p:txBody>
        </p:sp>
        <p:sp>
          <p:nvSpPr>
            <p:cNvPr id="12" name="ZoneTexte 11">
              <a:extLst>
                <a:ext uri="{FF2B5EF4-FFF2-40B4-BE49-F238E27FC236}">
                  <a16:creationId xmlns:a16="http://schemas.microsoft.com/office/drawing/2014/main" id="{D803DFFE-CFF0-42F6-97E0-8F656B436613}"/>
                </a:ext>
              </a:extLst>
            </p:cNvPr>
            <p:cNvSpPr txBox="1"/>
            <p:nvPr/>
          </p:nvSpPr>
          <p:spPr>
            <a:xfrm>
              <a:off x="4290060" y="5268890"/>
              <a:ext cx="327400" cy="369332"/>
            </a:xfrm>
            <a:prstGeom prst="rect">
              <a:avLst/>
            </a:prstGeom>
            <a:noFill/>
          </p:spPr>
          <p:txBody>
            <a:bodyPr wrap="square" rtlCol="0">
              <a:spAutoFit/>
            </a:bodyPr>
            <a:lstStyle/>
            <a:p>
              <a:r>
                <a:rPr lang="fr-CH" dirty="0"/>
                <a:t>3</a:t>
              </a:r>
            </a:p>
          </p:txBody>
        </p:sp>
        <p:sp>
          <p:nvSpPr>
            <p:cNvPr id="13" name="ZoneTexte 12">
              <a:extLst>
                <a:ext uri="{FF2B5EF4-FFF2-40B4-BE49-F238E27FC236}">
                  <a16:creationId xmlns:a16="http://schemas.microsoft.com/office/drawing/2014/main" id="{8C5439B1-D6AA-4A81-A03B-D998F0D8420B}"/>
                </a:ext>
              </a:extLst>
            </p:cNvPr>
            <p:cNvSpPr txBox="1"/>
            <p:nvPr/>
          </p:nvSpPr>
          <p:spPr>
            <a:xfrm>
              <a:off x="5356470" y="5800249"/>
              <a:ext cx="327400" cy="369332"/>
            </a:xfrm>
            <a:prstGeom prst="rect">
              <a:avLst/>
            </a:prstGeom>
            <a:noFill/>
          </p:spPr>
          <p:txBody>
            <a:bodyPr wrap="square" rtlCol="0">
              <a:spAutoFit/>
            </a:bodyPr>
            <a:lstStyle/>
            <a:p>
              <a:r>
                <a:rPr lang="fr-CH" dirty="0"/>
                <a:t>2</a:t>
              </a:r>
            </a:p>
          </p:txBody>
        </p:sp>
        <p:sp>
          <p:nvSpPr>
            <p:cNvPr id="14" name="ZoneTexte 13">
              <a:extLst>
                <a:ext uri="{FF2B5EF4-FFF2-40B4-BE49-F238E27FC236}">
                  <a16:creationId xmlns:a16="http://schemas.microsoft.com/office/drawing/2014/main" id="{5F809FE1-02F3-48E2-8E31-3C264D81679C}"/>
                </a:ext>
              </a:extLst>
            </p:cNvPr>
            <p:cNvSpPr txBox="1"/>
            <p:nvPr/>
          </p:nvSpPr>
          <p:spPr>
            <a:xfrm>
              <a:off x="4867145" y="5984915"/>
              <a:ext cx="327400" cy="369332"/>
            </a:xfrm>
            <a:prstGeom prst="rect">
              <a:avLst/>
            </a:prstGeom>
            <a:noFill/>
          </p:spPr>
          <p:txBody>
            <a:bodyPr wrap="square" rtlCol="0">
              <a:spAutoFit/>
            </a:bodyPr>
            <a:lstStyle/>
            <a:p>
              <a:r>
                <a:rPr lang="fr-CH" dirty="0"/>
                <a:t>1</a:t>
              </a:r>
            </a:p>
          </p:txBody>
        </p:sp>
        <p:sp>
          <p:nvSpPr>
            <p:cNvPr id="15" name="ZoneTexte 14">
              <a:extLst>
                <a:ext uri="{FF2B5EF4-FFF2-40B4-BE49-F238E27FC236}">
                  <a16:creationId xmlns:a16="http://schemas.microsoft.com/office/drawing/2014/main" id="{27B9E594-F347-4E5F-BD5C-CD318B34EEE2}"/>
                </a:ext>
              </a:extLst>
            </p:cNvPr>
            <p:cNvSpPr txBox="1"/>
            <p:nvPr/>
          </p:nvSpPr>
          <p:spPr>
            <a:xfrm>
              <a:off x="4541520" y="5775960"/>
              <a:ext cx="327400" cy="369332"/>
            </a:xfrm>
            <a:prstGeom prst="rect">
              <a:avLst/>
            </a:prstGeom>
            <a:noFill/>
          </p:spPr>
          <p:txBody>
            <a:bodyPr wrap="square" rtlCol="0">
              <a:spAutoFit/>
            </a:bodyPr>
            <a:lstStyle/>
            <a:p>
              <a:r>
                <a:rPr lang="fr-CH" dirty="0"/>
                <a:t>0</a:t>
              </a:r>
            </a:p>
          </p:txBody>
        </p:sp>
        <p:sp>
          <p:nvSpPr>
            <p:cNvPr id="16" name="ZoneTexte 15">
              <a:extLst>
                <a:ext uri="{FF2B5EF4-FFF2-40B4-BE49-F238E27FC236}">
                  <a16:creationId xmlns:a16="http://schemas.microsoft.com/office/drawing/2014/main" id="{8E2D82B1-7670-42A9-8331-69F43F7E2B4C}"/>
                </a:ext>
              </a:extLst>
            </p:cNvPr>
            <p:cNvSpPr txBox="1"/>
            <p:nvPr/>
          </p:nvSpPr>
          <p:spPr>
            <a:xfrm>
              <a:off x="6021269" y="3522126"/>
              <a:ext cx="468155" cy="369332"/>
            </a:xfrm>
            <a:prstGeom prst="rect">
              <a:avLst/>
            </a:prstGeom>
            <a:noFill/>
          </p:spPr>
          <p:txBody>
            <a:bodyPr wrap="square" rtlCol="0">
              <a:spAutoFit/>
            </a:bodyPr>
            <a:lstStyle/>
            <a:p>
              <a:r>
                <a:rPr lang="fr-CH" dirty="0"/>
                <a:t>10</a:t>
              </a:r>
            </a:p>
          </p:txBody>
        </p:sp>
        <p:sp>
          <p:nvSpPr>
            <p:cNvPr id="17" name="ZoneTexte 16">
              <a:extLst>
                <a:ext uri="{FF2B5EF4-FFF2-40B4-BE49-F238E27FC236}">
                  <a16:creationId xmlns:a16="http://schemas.microsoft.com/office/drawing/2014/main" id="{52C6DD19-71C1-473C-ACCC-8EE942553EC5}"/>
                </a:ext>
              </a:extLst>
            </p:cNvPr>
            <p:cNvSpPr txBox="1"/>
            <p:nvPr/>
          </p:nvSpPr>
          <p:spPr>
            <a:xfrm>
              <a:off x="6375134" y="3468469"/>
              <a:ext cx="502920" cy="369332"/>
            </a:xfrm>
            <a:prstGeom prst="rect">
              <a:avLst/>
            </a:prstGeom>
            <a:noFill/>
          </p:spPr>
          <p:txBody>
            <a:bodyPr wrap="square" rtlCol="0">
              <a:spAutoFit/>
            </a:bodyPr>
            <a:lstStyle/>
            <a:p>
              <a:r>
                <a:rPr lang="fr-CH" dirty="0"/>
                <a:t>30</a:t>
              </a:r>
            </a:p>
          </p:txBody>
        </p:sp>
        <p:sp>
          <p:nvSpPr>
            <p:cNvPr id="18" name="ZoneTexte 17">
              <a:extLst>
                <a:ext uri="{FF2B5EF4-FFF2-40B4-BE49-F238E27FC236}">
                  <a16:creationId xmlns:a16="http://schemas.microsoft.com/office/drawing/2014/main" id="{1DC8491E-0BDB-4DA2-B278-C3A835A8B22D}"/>
                </a:ext>
              </a:extLst>
            </p:cNvPr>
            <p:cNvSpPr txBox="1"/>
            <p:nvPr/>
          </p:nvSpPr>
          <p:spPr>
            <a:xfrm>
              <a:off x="5012618" y="5466164"/>
              <a:ext cx="327400" cy="369332"/>
            </a:xfrm>
            <a:prstGeom prst="rect">
              <a:avLst/>
            </a:prstGeom>
            <a:noFill/>
          </p:spPr>
          <p:txBody>
            <a:bodyPr wrap="square" rtlCol="0">
              <a:spAutoFit/>
            </a:bodyPr>
            <a:lstStyle/>
            <a:p>
              <a:r>
                <a:rPr lang="fr-CH" dirty="0"/>
                <a:t>5</a:t>
              </a:r>
            </a:p>
          </p:txBody>
        </p:sp>
        <p:sp>
          <p:nvSpPr>
            <p:cNvPr id="19" name="ZoneTexte 18">
              <a:extLst>
                <a:ext uri="{FF2B5EF4-FFF2-40B4-BE49-F238E27FC236}">
                  <a16:creationId xmlns:a16="http://schemas.microsoft.com/office/drawing/2014/main" id="{F92375DC-61BC-4076-B088-7DEFCC4D7653}"/>
                </a:ext>
              </a:extLst>
            </p:cNvPr>
            <p:cNvSpPr txBox="1"/>
            <p:nvPr/>
          </p:nvSpPr>
          <p:spPr>
            <a:xfrm>
              <a:off x="5561690" y="3653135"/>
              <a:ext cx="327400" cy="369332"/>
            </a:xfrm>
            <a:prstGeom prst="rect">
              <a:avLst/>
            </a:prstGeom>
            <a:noFill/>
          </p:spPr>
          <p:txBody>
            <a:bodyPr wrap="square" rtlCol="0">
              <a:spAutoFit/>
            </a:bodyPr>
            <a:lstStyle/>
            <a:p>
              <a:r>
                <a:rPr lang="fr-CH" dirty="0"/>
                <a:t>9</a:t>
              </a:r>
            </a:p>
          </p:txBody>
        </p:sp>
        <p:sp>
          <p:nvSpPr>
            <p:cNvPr id="20" name="ZoneTexte 19">
              <a:extLst>
                <a:ext uri="{FF2B5EF4-FFF2-40B4-BE49-F238E27FC236}">
                  <a16:creationId xmlns:a16="http://schemas.microsoft.com/office/drawing/2014/main" id="{446913C4-ECD5-4403-967F-2C0EF1379635}"/>
                </a:ext>
              </a:extLst>
            </p:cNvPr>
            <p:cNvSpPr txBox="1"/>
            <p:nvPr/>
          </p:nvSpPr>
          <p:spPr>
            <a:xfrm>
              <a:off x="5888545" y="4316422"/>
              <a:ext cx="456505" cy="369332"/>
            </a:xfrm>
            <a:prstGeom prst="rect">
              <a:avLst/>
            </a:prstGeom>
            <a:noFill/>
          </p:spPr>
          <p:txBody>
            <a:bodyPr wrap="square" rtlCol="0">
              <a:spAutoFit/>
            </a:bodyPr>
            <a:lstStyle/>
            <a:p>
              <a:r>
                <a:rPr lang="fr-CH" dirty="0"/>
                <a:t>29</a:t>
              </a:r>
            </a:p>
          </p:txBody>
        </p:sp>
        <p:sp>
          <p:nvSpPr>
            <p:cNvPr id="21" name="ZoneTexte 20">
              <a:extLst>
                <a:ext uri="{FF2B5EF4-FFF2-40B4-BE49-F238E27FC236}">
                  <a16:creationId xmlns:a16="http://schemas.microsoft.com/office/drawing/2014/main" id="{E583A6B2-6218-431C-B3B9-A786F37A5DA7}"/>
                </a:ext>
              </a:extLst>
            </p:cNvPr>
            <p:cNvSpPr txBox="1"/>
            <p:nvPr/>
          </p:nvSpPr>
          <p:spPr>
            <a:xfrm>
              <a:off x="5932300" y="4767758"/>
              <a:ext cx="327400" cy="369332"/>
            </a:xfrm>
            <a:prstGeom prst="rect">
              <a:avLst/>
            </a:prstGeom>
            <a:noFill/>
          </p:spPr>
          <p:txBody>
            <a:bodyPr wrap="square" rtlCol="0">
              <a:spAutoFit/>
            </a:bodyPr>
            <a:lstStyle/>
            <a:p>
              <a:r>
                <a:rPr lang="fr-CH" dirty="0"/>
                <a:t>7</a:t>
              </a:r>
            </a:p>
          </p:txBody>
        </p:sp>
        <p:sp>
          <p:nvSpPr>
            <p:cNvPr id="22" name="ZoneTexte 21">
              <a:extLst>
                <a:ext uri="{FF2B5EF4-FFF2-40B4-BE49-F238E27FC236}">
                  <a16:creationId xmlns:a16="http://schemas.microsoft.com/office/drawing/2014/main" id="{FA099915-3834-4944-B7BA-6DCA5FFE629A}"/>
                </a:ext>
              </a:extLst>
            </p:cNvPr>
            <p:cNvSpPr txBox="1"/>
            <p:nvPr/>
          </p:nvSpPr>
          <p:spPr>
            <a:xfrm>
              <a:off x="5306810" y="4583092"/>
              <a:ext cx="327400" cy="369332"/>
            </a:xfrm>
            <a:prstGeom prst="rect">
              <a:avLst/>
            </a:prstGeom>
            <a:noFill/>
          </p:spPr>
          <p:txBody>
            <a:bodyPr wrap="square" rtlCol="0">
              <a:spAutoFit/>
            </a:bodyPr>
            <a:lstStyle/>
            <a:p>
              <a:r>
                <a:rPr lang="fr-CH" dirty="0"/>
                <a:t>8</a:t>
              </a:r>
            </a:p>
          </p:txBody>
        </p:sp>
        <p:sp>
          <p:nvSpPr>
            <p:cNvPr id="23" name="ZoneTexte 22">
              <a:extLst>
                <a:ext uri="{FF2B5EF4-FFF2-40B4-BE49-F238E27FC236}">
                  <a16:creationId xmlns:a16="http://schemas.microsoft.com/office/drawing/2014/main" id="{529B7E09-FBFF-4D86-94F2-46DCEE433395}"/>
                </a:ext>
              </a:extLst>
            </p:cNvPr>
            <p:cNvSpPr txBox="1"/>
            <p:nvPr/>
          </p:nvSpPr>
          <p:spPr>
            <a:xfrm>
              <a:off x="8492705" y="2656635"/>
              <a:ext cx="429049" cy="369332"/>
            </a:xfrm>
            <a:prstGeom prst="rect">
              <a:avLst/>
            </a:prstGeom>
            <a:noFill/>
          </p:spPr>
          <p:txBody>
            <a:bodyPr wrap="square" rtlCol="0">
              <a:spAutoFit/>
            </a:bodyPr>
            <a:lstStyle/>
            <a:p>
              <a:r>
                <a:rPr lang="fr-CH" dirty="0"/>
                <a:t>25</a:t>
              </a:r>
            </a:p>
          </p:txBody>
        </p:sp>
        <p:sp>
          <p:nvSpPr>
            <p:cNvPr id="24" name="ZoneTexte 23">
              <a:extLst>
                <a:ext uri="{FF2B5EF4-FFF2-40B4-BE49-F238E27FC236}">
                  <a16:creationId xmlns:a16="http://schemas.microsoft.com/office/drawing/2014/main" id="{372BD12E-7BE8-4DFD-AE91-40F4B530312C}"/>
                </a:ext>
              </a:extLst>
            </p:cNvPr>
            <p:cNvSpPr txBox="1"/>
            <p:nvPr/>
          </p:nvSpPr>
          <p:spPr>
            <a:xfrm>
              <a:off x="8610600" y="5021071"/>
              <a:ext cx="534309" cy="369332"/>
            </a:xfrm>
            <a:prstGeom prst="rect">
              <a:avLst/>
            </a:prstGeom>
            <a:noFill/>
          </p:spPr>
          <p:txBody>
            <a:bodyPr wrap="square" rtlCol="0">
              <a:spAutoFit/>
            </a:bodyPr>
            <a:lstStyle/>
            <a:p>
              <a:r>
                <a:rPr lang="fr-CH" dirty="0"/>
                <a:t>20</a:t>
              </a:r>
            </a:p>
          </p:txBody>
        </p:sp>
        <p:sp>
          <p:nvSpPr>
            <p:cNvPr id="25" name="ZoneTexte 24">
              <a:extLst>
                <a:ext uri="{FF2B5EF4-FFF2-40B4-BE49-F238E27FC236}">
                  <a16:creationId xmlns:a16="http://schemas.microsoft.com/office/drawing/2014/main" id="{BC4098D8-DEFA-4228-B1DC-572F25A56C81}"/>
                </a:ext>
              </a:extLst>
            </p:cNvPr>
            <p:cNvSpPr txBox="1"/>
            <p:nvPr/>
          </p:nvSpPr>
          <p:spPr>
            <a:xfrm>
              <a:off x="8317489" y="5466164"/>
              <a:ext cx="502615" cy="369332"/>
            </a:xfrm>
            <a:prstGeom prst="rect">
              <a:avLst/>
            </a:prstGeom>
            <a:noFill/>
          </p:spPr>
          <p:txBody>
            <a:bodyPr wrap="square" rtlCol="0">
              <a:spAutoFit/>
            </a:bodyPr>
            <a:lstStyle/>
            <a:p>
              <a:r>
                <a:rPr lang="fr-CH" dirty="0"/>
                <a:t>17</a:t>
              </a:r>
            </a:p>
          </p:txBody>
        </p:sp>
        <p:sp>
          <p:nvSpPr>
            <p:cNvPr id="26" name="ZoneTexte 25">
              <a:extLst>
                <a:ext uri="{FF2B5EF4-FFF2-40B4-BE49-F238E27FC236}">
                  <a16:creationId xmlns:a16="http://schemas.microsoft.com/office/drawing/2014/main" id="{04753433-4B6F-48C5-B61E-89E977E96DC5}"/>
                </a:ext>
              </a:extLst>
            </p:cNvPr>
            <p:cNvSpPr txBox="1"/>
            <p:nvPr/>
          </p:nvSpPr>
          <p:spPr>
            <a:xfrm>
              <a:off x="8109464" y="4931350"/>
              <a:ext cx="601885" cy="369332"/>
            </a:xfrm>
            <a:prstGeom prst="rect">
              <a:avLst/>
            </a:prstGeom>
            <a:noFill/>
          </p:spPr>
          <p:txBody>
            <a:bodyPr wrap="square" rtlCol="0">
              <a:spAutoFit/>
            </a:bodyPr>
            <a:lstStyle/>
            <a:p>
              <a:r>
                <a:rPr lang="fr-CH" dirty="0"/>
                <a:t>16</a:t>
              </a:r>
            </a:p>
          </p:txBody>
        </p:sp>
        <p:sp>
          <p:nvSpPr>
            <p:cNvPr id="27" name="ZoneTexte 26">
              <a:extLst>
                <a:ext uri="{FF2B5EF4-FFF2-40B4-BE49-F238E27FC236}">
                  <a16:creationId xmlns:a16="http://schemas.microsoft.com/office/drawing/2014/main" id="{139C8DF5-9F58-4336-A7A9-2AE06521ED2E}"/>
                </a:ext>
              </a:extLst>
            </p:cNvPr>
            <p:cNvSpPr txBox="1"/>
            <p:nvPr/>
          </p:nvSpPr>
          <p:spPr>
            <a:xfrm>
              <a:off x="7521091" y="4137660"/>
              <a:ext cx="479115" cy="369332"/>
            </a:xfrm>
            <a:prstGeom prst="rect">
              <a:avLst/>
            </a:prstGeom>
            <a:noFill/>
          </p:spPr>
          <p:txBody>
            <a:bodyPr wrap="square" rtlCol="0">
              <a:spAutoFit/>
            </a:bodyPr>
            <a:lstStyle/>
            <a:p>
              <a:r>
                <a:rPr lang="fr-CH" dirty="0"/>
                <a:t>21</a:t>
              </a:r>
            </a:p>
          </p:txBody>
        </p:sp>
        <p:sp>
          <p:nvSpPr>
            <p:cNvPr id="28" name="ZoneTexte 27">
              <a:extLst>
                <a:ext uri="{FF2B5EF4-FFF2-40B4-BE49-F238E27FC236}">
                  <a16:creationId xmlns:a16="http://schemas.microsoft.com/office/drawing/2014/main" id="{0CB9BD7C-B0E6-4812-BA4A-8F2B9859E9AE}"/>
                </a:ext>
              </a:extLst>
            </p:cNvPr>
            <p:cNvSpPr txBox="1"/>
            <p:nvPr/>
          </p:nvSpPr>
          <p:spPr>
            <a:xfrm>
              <a:off x="6903035" y="4840892"/>
              <a:ext cx="602825" cy="369332"/>
            </a:xfrm>
            <a:prstGeom prst="rect">
              <a:avLst/>
            </a:prstGeom>
            <a:noFill/>
          </p:spPr>
          <p:txBody>
            <a:bodyPr wrap="square" rtlCol="0">
              <a:spAutoFit/>
            </a:bodyPr>
            <a:lstStyle/>
            <a:p>
              <a:r>
                <a:rPr lang="fr-CH" dirty="0"/>
                <a:t>15</a:t>
              </a:r>
            </a:p>
          </p:txBody>
        </p:sp>
        <p:sp>
          <p:nvSpPr>
            <p:cNvPr id="29" name="ZoneTexte 28">
              <a:extLst>
                <a:ext uri="{FF2B5EF4-FFF2-40B4-BE49-F238E27FC236}">
                  <a16:creationId xmlns:a16="http://schemas.microsoft.com/office/drawing/2014/main" id="{BA1868D7-B0D2-4409-B8A0-D74BC138DACB}"/>
                </a:ext>
              </a:extLst>
            </p:cNvPr>
            <p:cNvSpPr txBox="1"/>
            <p:nvPr/>
          </p:nvSpPr>
          <p:spPr>
            <a:xfrm>
              <a:off x="6768172" y="5724586"/>
              <a:ext cx="602825" cy="369332"/>
            </a:xfrm>
            <a:prstGeom prst="rect">
              <a:avLst/>
            </a:prstGeom>
            <a:noFill/>
          </p:spPr>
          <p:txBody>
            <a:bodyPr wrap="square" rtlCol="0">
              <a:spAutoFit/>
            </a:bodyPr>
            <a:lstStyle/>
            <a:p>
              <a:r>
                <a:rPr lang="fr-CH" dirty="0"/>
                <a:t>13</a:t>
              </a:r>
            </a:p>
          </p:txBody>
        </p:sp>
        <p:sp>
          <p:nvSpPr>
            <p:cNvPr id="30" name="ZoneTexte 29">
              <a:extLst>
                <a:ext uri="{FF2B5EF4-FFF2-40B4-BE49-F238E27FC236}">
                  <a16:creationId xmlns:a16="http://schemas.microsoft.com/office/drawing/2014/main" id="{59C3C0F4-79DF-407B-9658-3671A3EC0E54}"/>
                </a:ext>
              </a:extLst>
            </p:cNvPr>
            <p:cNvSpPr txBox="1"/>
            <p:nvPr/>
          </p:nvSpPr>
          <p:spPr>
            <a:xfrm>
              <a:off x="6672713" y="5357357"/>
              <a:ext cx="646731" cy="369332"/>
            </a:xfrm>
            <a:prstGeom prst="rect">
              <a:avLst/>
            </a:prstGeom>
            <a:noFill/>
          </p:spPr>
          <p:txBody>
            <a:bodyPr wrap="square" rtlCol="0">
              <a:spAutoFit/>
            </a:bodyPr>
            <a:lstStyle/>
            <a:p>
              <a:r>
                <a:rPr lang="fr-CH" dirty="0"/>
                <a:t>12</a:t>
              </a:r>
            </a:p>
          </p:txBody>
        </p:sp>
        <p:sp>
          <p:nvSpPr>
            <p:cNvPr id="31" name="ZoneTexte 30">
              <a:extLst>
                <a:ext uri="{FF2B5EF4-FFF2-40B4-BE49-F238E27FC236}">
                  <a16:creationId xmlns:a16="http://schemas.microsoft.com/office/drawing/2014/main" id="{B595F0CC-A92A-4851-97E4-DDD41C808953}"/>
                </a:ext>
              </a:extLst>
            </p:cNvPr>
            <p:cNvSpPr txBox="1"/>
            <p:nvPr/>
          </p:nvSpPr>
          <p:spPr>
            <a:xfrm>
              <a:off x="7950779" y="2060615"/>
              <a:ext cx="429049" cy="369332"/>
            </a:xfrm>
            <a:prstGeom prst="rect">
              <a:avLst/>
            </a:prstGeom>
            <a:noFill/>
          </p:spPr>
          <p:txBody>
            <a:bodyPr wrap="square" rtlCol="0">
              <a:spAutoFit/>
            </a:bodyPr>
            <a:lstStyle/>
            <a:p>
              <a:r>
                <a:rPr lang="fr-CH" dirty="0"/>
                <a:t>38</a:t>
              </a:r>
            </a:p>
          </p:txBody>
        </p:sp>
        <p:sp>
          <p:nvSpPr>
            <p:cNvPr id="32" name="ZoneTexte 31">
              <a:extLst>
                <a:ext uri="{FF2B5EF4-FFF2-40B4-BE49-F238E27FC236}">
                  <a16:creationId xmlns:a16="http://schemas.microsoft.com/office/drawing/2014/main" id="{9260EB0B-3DE1-4114-8920-90C7F59C77BA}"/>
                </a:ext>
              </a:extLst>
            </p:cNvPr>
            <p:cNvSpPr txBox="1"/>
            <p:nvPr/>
          </p:nvSpPr>
          <p:spPr>
            <a:xfrm>
              <a:off x="7717124" y="2250234"/>
              <a:ext cx="566163" cy="369332"/>
            </a:xfrm>
            <a:prstGeom prst="rect">
              <a:avLst/>
            </a:prstGeom>
            <a:noFill/>
          </p:spPr>
          <p:txBody>
            <a:bodyPr wrap="square" rtlCol="0">
              <a:spAutoFit/>
            </a:bodyPr>
            <a:lstStyle/>
            <a:p>
              <a:r>
                <a:rPr lang="fr-CH" dirty="0"/>
                <a:t>37</a:t>
              </a:r>
            </a:p>
          </p:txBody>
        </p:sp>
        <p:sp>
          <p:nvSpPr>
            <p:cNvPr id="33" name="ZoneTexte 32">
              <a:extLst>
                <a:ext uri="{FF2B5EF4-FFF2-40B4-BE49-F238E27FC236}">
                  <a16:creationId xmlns:a16="http://schemas.microsoft.com/office/drawing/2014/main" id="{6438DDAF-BBA7-41C2-93F5-A70B7A2DE14A}"/>
                </a:ext>
              </a:extLst>
            </p:cNvPr>
            <p:cNvSpPr txBox="1"/>
            <p:nvPr/>
          </p:nvSpPr>
          <p:spPr>
            <a:xfrm>
              <a:off x="8165304" y="3337460"/>
              <a:ext cx="429049" cy="369332"/>
            </a:xfrm>
            <a:prstGeom prst="rect">
              <a:avLst/>
            </a:prstGeom>
            <a:noFill/>
          </p:spPr>
          <p:txBody>
            <a:bodyPr wrap="square" rtlCol="0">
              <a:spAutoFit/>
            </a:bodyPr>
            <a:lstStyle/>
            <a:p>
              <a:r>
                <a:rPr lang="fr-CH" dirty="0"/>
                <a:t>26</a:t>
              </a:r>
            </a:p>
          </p:txBody>
        </p:sp>
        <p:sp>
          <p:nvSpPr>
            <p:cNvPr id="34" name="ZoneTexte 33">
              <a:extLst>
                <a:ext uri="{FF2B5EF4-FFF2-40B4-BE49-F238E27FC236}">
                  <a16:creationId xmlns:a16="http://schemas.microsoft.com/office/drawing/2014/main" id="{F5A437C6-919D-4F36-BAB5-26CAA7779F32}"/>
                </a:ext>
              </a:extLst>
            </p:cNvPr>
            <p:cNvSpPr txBox="1"/>
            <p:nvPr/>
          </p:nvSpPr>
          <p:spPr>
            <a:xfrm>
              <a:off x="8492705" y="4199535"/>
              <a:ext cx="458934" cy="369332"/>
            </a:xfrm>
            <a:prstGeom prst="rect">
              <a:avLst/>
            </a:prstGeom>
            <a:noFill/>
          </p:spPr>
          <p:txBody>
            <a:bodyPr wrap="square" rtlCol="0">
              <a:spAutoFit/>
            </a:bodyPr>
            <a:lstStyle/>
            <a:p>
              <a:r>
                <a:rPr lang="fr-CH" dirty="0"/>
                <a:t>22</a:t>
              </a:r>
            </a:p>
          </p:txBody>
        </p:sp>
        <p:sp>
          <p:nvSpPr>
            <p:cNvPr id="35" name="ZoneTexte 34">
              <a:extLst>
                <a:ext uri="{FF2B5EF4-FFF2-40B4-BE49-F238E27FC236}">
                  <a16:creationId xmlns:a16="http://schemas.microsoft.com/office/drawing/2014/main" id="{15C08E92-3521-436D-9CD6-CB8DF4275BDB}"/>
                </a:ext>
              </a:extLst>
            </p:cNvPr>
            <p:cNvSpPr txBox="1"/>
            <p:nvPr/>
          </p:nvSpPr>
          <p:spPr>
            <a:xfrm>
              <a:off x="8925054" y="5638222"/>
              <a:ext cx="468997" cy="369332"/>
            </a:xfrm>
            <a:prstGeom prst="rect">
              <a:avLst/>
            </a:prstGeom>
            <a:noFill/>
          </p:spPr>
          <p:txBody>
            <a:bodyPr wrap="square" rtlCol="0">
              <a:spAutoFit/>
            </a:bodyPr>
            <a:lstStyle/>
            <a:p>
              <a:r>
                <a:rPr lang="fr-CH" dirty="0"/>
                <a:t>19</a:t>
              </a:r>
            </a:p>
          </p:txBody>
        </p:sp>
        <p:sp>
          <p:nvSpPr>
            <p:cNvPr id="36" name="ZoneTexte 35">
              <a:extLst>
                <a:ext uri="{FF2B5EF4-FFF2-40B4-BE49-F238E27FC236}">
                  <a16:creationId xmlns:a16="http://schemas.microsoft.com/office/drawing/2014/main" id="{6E93196C-1A6D-4A03-8BB0-E0340C1389D1}"/>
                </a:ext>
              </a:extLst>
            </p:cNvPr>
            <p:cNvSpPr txBox="1"/>
            <p:nvPr/>
          </p:nvSpPr>
          <p:spPr>
            <a:xfrm>
              <a:off x="6591300" y="4348089"/>
              <a:ext cx="502920" cy="369332"/>
            </a:xfrm>
            <a:prstGeom prst="rect">
              <a:avLst/>
            </a:prstGeom>
            <a:noFill/>
          </p:spPr>
          <p:txBody>
            <a:bodyPr wrap="square" rtlCol="0">
              <a:spAutoFit/>
            </a:bodyPr>
            <a:lstStyle/>
            <a:p>
              <a:r>
                <a:rPr lang="fr-CH" dirty="0"/>
                <a:t>28</a:t>
              </a:r>
            </a:p>
          </p:txBody>
        </p:sp>
        <p:sp>
          <p:nvSpPr>
            <p:cNvPr id="37" name="ZoneTexte 36">
              <a:extLst>
                <a:ext uri="{FF2B5EF4-FFF2-40B4-BE49-F238E27FC236}">
                  <a16:creationId xmlns:a16="http://schemas.microsoft.com/office/drawing/2014/main" id="{2C07BB75-BEAC-4E0C-BE35-FDC6BB9172AB}"/>
                </a:ext>
              </a:extLst>
            </p:cNvPr>
            <p:cNvSpPr txBox="1"/>
            <p:nvPr/>
          </p:nvSpPr>
          <p:spPr>
            <a:xfrm>
              <a:off x="7848491" y="5855275"/>
              <a:ext cx="468997" cy="369332"/>
            </a:xfrm>
            <a:prstGeom prst="rect">
              <a:avLst/>
            </a:prstGeom>
            <a:noFill/>
          </p:spPr>
          <p:txBody>
            <a:bodyPr wrap="square" rtlCol="0">
              <a:spAutoFit/>
            </a:bodyPr>
            <a:lstStyle/>
            <a:p>
              <a:r>
                <a:rPr lang="fr-CH" dirty="0"/>
                <a:t>18</a:t>
              </a:r>
            </a:p>
          </p:txBody>
        </p:sp>
        <p:sp>
          <p:nvSpPr>
            <p:cNvPr id="38" name="ZoneTexte 37">
              <a:extLst>
                <a:ext uri="{FF2B5EF4-FFF2-40B4-BE49-F238E27FC236}">
                  <a16:creationId xmlns:a16="http://schemas.microsoft.com/office/drawing/2014/main" id="{9F9050F5-7828-4506-84A4-B2E3BFB43552}"/>
                </a:ext>
              </a:extLst>
            </p:cNvPr>
            <p:cNvSpPr txBox="1"/>
            <p:nvPr/>
          </p:nvSpPr>
          <p:spPr>
            <a:xfrm>
              <a:off x="7599609" y="5430917"/>
              <a:ext cx="479116" cy="369332"/>
            </a:xfrm>
            <a:prstGeom prst="rect">
              <a:avLst/>
            </a:prstGeom>
            <a:noFill/>
          </p:spPr>
          <p:txBody>
            <a:bodyPr wrap="square" rtlCol="0">
              <a:spAutoFit/>
            </a:bodyPr>
            <a:lstStyle/>
            <a:p>
              <a:r>
                <a:rPr lang="fr-CH" dirty="0"/>
                <a:t>14</a:t>
              </a:r>
            </a:p>
          </p:txBody>
        </p:sp>
        <p:sp>
          <p:nvSpPr>
            <p:cNvPr id="39" name="ZoneTexte 38">
              <a:extLst>
                <a:ext uri="{FF2B5EF4-FFF2-40B4-BE49-F238E27FC236}">
                  <a16:creationId xmlns:a16="http://schemas.microsoft.com/office/drawing/2014/main" id="{ACE23887-7D70-4344-86E7-3C88BB4C31FF}"/>
                </a:ext>
              </a:extLst>
            </p:cNvPr>
            <p:cNvSpPr txBox="1"/>
            <p:nvPr/>
          </p:nvSpPr>
          <p:spPr>
            <a:xfrm>
              <a:off x="8711349" y="3755509"/>
              <a:ext cx="433560" cy="369332"/>
            </a:xfrm>
            <a:prstGeom prst="rect">
              <a:avLst/>
            </a:prstGeom>
            <a:noFill/>
          </p:spPr>
          <p:txBody>
            <a:bodyPr wrap="square" rtlCol="0">
              <a:spAutoFit/>
            </a:bodyPr>
            <a:lstStyle/>
            <a:p>
              <a:r>
                <a:rPr lang="fr-CH" dirty="0"/>
                <a:t>23</a:t>
              </a:r>
            </a:p>
          </p:txBody>
        </p:sp>
        <p:sp>
          <p:nvSpPr>
            <p:cNvPr id="40" name="ZoneTexte 39">
              <a:extLst>
                <a:ext uri="{FF2B5EF4-FFF2-40B4-BE49-F238E27FC236}">
                  <a16:creationId xmlns:a16="http://schemas.microsoft.com/office/drawing/2014/main" id="{CDD44317-A2B0-4DA1-A2B9-BCD6BF2BD27C}"/>
                </a:ext>
              </a:extLst>
            </p:cNvPr>
            <p:cNvSpPr txBox="1"/>
            <p:nvPr/>
          </p:nvSpPr>
          <p:spPr>
            <a:xfrm>
              <a:off x="9170930" y="3604252"/>
              <a:ext cx="433560" cy="369332"/>
            </a:xfrm>
            <a:prstGeom prst="rect">
              <a:avLst/>
            </a:prstGeom>
            <a:noFill/>
          </p:spPr>
          <p:txBody>
            <a:bodyPr wrap="square" rtlCol="0">
              <a:spAutoFit/>
            </a:bodyPr>
            <a:lstStyle/>
            <a:p>
              <a:r>
                <a:rPr lang="fr-CH" dirty="0"/>
                <a:t>24</a:t>
              </a:r>
            </a:p>
          </p:txBody>
        </p:sp>
        <p:sp>
          <p:nvSpPr>
            <p:cNvPr id="43" name="ZoneTexte 42">
              <a:extLst>
                <a:ext uri="{FF2B5EF4-FFF2-40B4-BE49-F238E27FC236}">
                  <a16:creationId xmlns:a16="http://schemas.microsoft.com/office/drawing/2014/main" id="{662EF013-5ADD-487C-8B2E-64FE63AFF3EA}"/>
                </a:ext>
              </a:extLst>
            </p:cNvPr>
            <p:cNvSpPr txBox="1"/>
            <p:nvPr/>
          </p:nvSpPr>
          <p:spPr>
            <a:xfrm>
              <a:off x="7562741" y="2832727"/>
              <a:ext cx="571500" cy="369332"/>
            </a:xfrm>
            <a:prstGeom prst="rect">
              <a:avLst/>
            </a:prstGeom>
            <a:noFill/>
          </p:spPr>
          <p:txBody>
            <a:bodyPr wrap="square" rtlCol="0">
              <a:spAutoFit/>
            </a:bodyPr>
            <a:lstStyle/>
            <a:p>
              <a:r>
                <a:rPr lang="fr-CH" dirty="0"/>
                <a:t>36</a:t>
              </a:r>
            </a:p>
          </p:txBody>
        </p:sp>
        <p:sp>
          <p:nvSpPr>
            <p:cNvPr id="44" name="ZoneTexte 43">
              <a:extLst>
                <a:ext uri="{FF2B5EF4-FFF2-40B4-BE49-F238E27FC236}">
                  <a16:creationId xmlns:a16="http://schemas.microsoft.com/office/drawing/2014/main" id="{0522C07B-72C1-42C0-A20F-C59061E34BB2}"/>
                </a:ext>
              </a:extLst>
            </p:cNvPr>
            <p:cNvSpPr txBox="1"/>
            <p:nvPr/>
          </p:nvSpPr>
          <p:spPr>
            <a:xfrm>
              <a:off x="7521404" y="3429000"/>
              <a:ext cx="510540" cy="369332"/>
            </a:xfrm>
            <a:prstGeom prst="rect">
              <a:avLst/>
            </a:prstGeom>
            <a:noFill/>
          </p:spPr>
          <p:txBody>
            <a:bodyPr wrap="square" rtlCol="0">
              <a:spAutoFit/>
            </a:bodyPr>
            <a:lstStyle/>
            <a:p>
              <a:r>
                <a:rPr lang="fr-CH" dirty="0"/>
                <a:t>35</a:t>
              </a:r>
            </a:p>
          </p:txBody>
        </p:sp>
        <p:sp>
          <p:nvSpPr>
            <p:cNvPr id="45" name="ZoneTexte 44">
              <a:extLst>
                <a:ext uri="{FF2B5EF4-FFF2-40B4-BE49-F238E27FC236}">
                  <a16:creationId xmlns:a16="http://schemas.microsoft.com/office/drawing/2014/main" id="{97F07020-0D44-4F76-A936-B470BA80CAE2}"/>
                </a:ext>
              </a:extLst>
            </p:cNvPr>
            <p:cNvSpPr txBox="1"/>
            <p:nvPr/>
          </p:nvSpPr>
          <p:spPr>
            <a:xfrm>
              <a:off x="6749415" y="3991001"/>
              <a:ext cx="525780" cy="369332"/>
            </a:xfrm>
            <a:prstGeom prst="rect">
              <a:avLst/>
            </a:prstGeom>
            <a:noFill/>
          </p:spPr>
          <p:txBody>
            <a:bodyPr wrap="square" rtlCol="0">
              <a:spAutoFit/>
            </a:bodyPr>
            <a:lstStyle/>
            <a:p>
              <a:r>
                <a:rPr lang="fr-CH" dirty="0"/>
                <a:t>34</a:t>
              </a:r>
            </a:p>
          </p:txBody>
        </p:sp>
        <p:sp>
          <p:nvSpPr>
            <p:cNvPr id="46" name="ZoneTexte 45">
              <a:extLst>
                <a:ext uri="{FF2B5EF4-FFF2-40B4-BE49-F238E27FC236}">
                  <a16:creationId xmlns:a16="http://schemas.microsoft.com/office/drawing/2014/main" id="{13B7D173-854B-48D1-B9EF-C58A1AE3F11C}"/>
                </a:ext>
              </a:extLst>
            </p:cNvPr>
            <p:cNvSpPr txBox="1"/>
            <p:nvPr/>
          </p:nvSpPr>
          <p:spPr>
            <a:xfrm>
              <a:off x="7016958" y="3198634"/>
              <a:ext cx="579120" cy="369332"/>
            </a:xfrm>
            <a:prstGeom prst="rect">
              <a:avLst/>
            </a:prstGeom>
            <a:noFill/>
          </p:spPr>
          <p:txBody>
            <a:bodyPr wrap="square" rtlCol="0">
              <a:spAutoFit/>
            </a:bodyPr>
            <a:lstStyle/>
            <a:p>
              <a:r>
                <a:rPr lang="fr-CH" dirty="0"/>
                <a:t>33</a:t>
              </a:r>
            </a:p>
          </p:txBody>
        </p:sp>
        <p:sp>
          <p:nvSpPr>
            <p:cNvPr id="47" name="ZoneTexte 46">
              <a:extLst>
                <a:ext uri="{FF2B5EF4-FFF2-40B4-BE49-F238E27FC236}">
                  <a16:creationId xmlns:a16="http://schemas.microsoft.com/office/drawing/2014/main" id="{F03ABA7A-B66D-44E8-B0F9-B71E53333163}"/>
                </a:ext>
              </a:extLst>
            </p:cNvPr>
            <p:cNvSpPr txBox="1"/>
            <p:nvPr/>
          </p:nvSpPr>
          <p:spPr>
            <a:xfrm>
              <a:off x="6882280" y="3631024"/>
              <a:ext cx="523574" cy="369332"/>
            </a:xfrm>
            <a:prstGeom prst="rect">
              <a:avLst/>
            </a:prstGeom>
            <a:noFill/>
          </p:spPr>
          <p:txBody>
            <a:bodyPr wrap="square" rtlCol="0">
              <a:spAutoFit/>
            </a:bodyPr>
            <a:lstStyle/>
            <a:p>
              <a:r>
                <a:rPr lang="fr-CH" dirty="0"/>
                <a:t>32</a:t>
              </a:r>
            </a:p>
          </p:txBody>
        </p:sp>
        <p:sp>
          <p:nvSpPr>
            <p:cNvPr id="3" name="Ovale 2">
              <a:extLst>
                <a:ext uri="{FF2B5EF4-FFF2-40B4-BE49-F238E27FC236}">
                  <a16:creationId xmlns:a16="http://schemas.microsoft.com/office/drawing/2014/main" id="{C4B3A688-2AEE-46C1-AD60-F467AD571101}"/>
                </a:ext>
              </a:extLst>
            </p:cNvPr>
            <p:cNvSpPr/>
            <p:nvPr/>
          </p:nvSpPr>
          <p:spPr>
            <a:xfrm rot="20446110">
              <a:off x="8735924" y="1649481"/>
              <a:ext cx="606850" cy="328724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e 47">
              <a:extLst>
                <a:ext uri="{FF2B5EF4-FFF2-40B4-BE49-F238E27FC236}">
                  <a16:creationId xmlns:a16="http://schemas.microsoft.com/office/drawing/2014/main" id="{96685BDE-93C0-450C-A67C-678B70B541D4}"/>
                </a:ext>
              </a:extLst>
            </p:cNvPr>
            <p:cNvSpPr/>
            <p:nvPr/>
          </p:nvSpPr>
          <p:spPr>
            <a:xfrm rot="164698">
              <a:off x="8703590" y="4021522"/>
              <a:ext cx="545118" cy="197411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e 48">
              <a:extLst>
                <a:ext uri="{FF2B5EF4-FFF2-40B4-BE49-F238E27FC236}">
                  <a16:creationId xmlns:a16="http://schemas.microsoft.com/office/drawing/2014/main" id="{857B5405-0007-4CE5-940B-ADC659C5D12A}"/>
                </a:ext>
              </a:extLst>
            </p:cNvPr>
            <p:cNvSpPr/>
            <p:nvPr/>
          </p:nvSpPr>
          <p:spPr>
            <a:xfrm rot="7263669">
              <a:off x="5493893" y="5442094"/>
              <a:ext cx="356783" cy="141573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e 49">
              <a:extLst>
                <a:ext uri="{FF2B5EF4-FFF2-40B4-BE49-F238E27FC236}">
                  <a16:creationId xmlns:a16="http://schemas.microsoft.com/office/drawing/2014/main" id="{034A0B0C-71BE-44C3-8B2E-F069ABF731B2}"/>
                </a:ext>
              </a:extLst>
            </p:cNvPr>
            <p:cNvSpPr/>
            <p:nvPr/>
          </p:nvSpPr>
          <p:spPr>
            <a:xfrm rot="3006801">
              <a:off x="6743849" y="5682597"/>
              <a:ext cx="511354" cy="76796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e 50">
              <a:extLst>
                <a:ext uri="{FF2B5EF4-FFF2-40B4-BE49-F238E27FC236}">
                  <a16:creationId xmlns:a16="http://schemas.microsoft.com/office/drawing/2014/main" id="{24AD6E0A-C626-4F33-A07F-0D93E8C08738}"/>
                </a:ext>
              </a:extLst>
            </p:cNvPr>
            <p:cNvSpPr/>
            <p:nvPr/>
          </p:nvSpPr>
          <p:spPr>
            <a:xfrm>
              <a:off x="6931460" y="4461367"/>
              <a:ext cx="550760" cy="126696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75624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65C75-1161-47AC-BEBE-06967581B3D4}"/>
              </a:ext>
            </a:extLst>
          </p:cNvPr>
          <p:cNvSpPr>
            <a:spLocks noGrp="1"/>
          </p:cNvSpPr>
          <p:nvPr>
            <p:ph type="title"/>
          </p:nvPr>
        </p:nvSpPr>
        <p:spPr/>
        <p:txBody>
          <a:bodyPr/>
          <a:lstStyle/>
          <a:p>
            <a:pPr algn="ctr"/>
            <a:r>
              <a:rPr lang="fr-CH" dirty="0">
                <a:solidFill>
                  <a:schemeClr val="accent1"/>
                </a:solidFill>
              </a:rPr>
              <a:t>A </a:t>
            </a:r>
            <a:r>
              <a:rPr lang="fr-CH" dirty="0" err="1">
                <a:solidFill>
                  <a:schemeClr val="accent1"/>
                </a:solidFill>
              </a:rPr>
              <a:t>Probabilistic</a:t>
            </a:r>
            <a:r>
              <a:rPr lang="fr-CH" dirty="0">
                <a:solidFill>
                  <a:schemeClr val="accent1"/>
                </a:solidFill>
              </a:rPr>
              <a:t> Model Checker</a:t>
            </a:r>
          </a:p>
        </p:txBody>
      </p:sp>
      <p:pic>
        <p:nvPicPr>
          <p:cNvPr id="6" name="Image 5">
            <a:extLst>
              <a:ext uri="{FF2B5EF4-FFF2-40B4-BE49-F238E27FC236}">
                <a16:creationId xmlns:a16="http://schemas.microsoft.com/office/drawing/2014/main" id="{C48D1720-3AA2-4737-9961-41B178DF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1788662"/>
            <a:ext cx="1283493" cy="1283493"/>
          </a:xfrm>
          <a:prstGeom prst="rect">
            <a:avLst/>
          </a:prstGeom>
        </p:spPr>
      </p:pic>
      <p:sp>
        <p:nvSpPr>
          <p:cNvPr id="7" name="ZoneTexte 6">
            <a:extLst>
              <a:ext uri="{FF2B5EF4-FFF2-40B4-BE49-F238E27FC236}">
                <a16:creationId xmlns:a16="http://schemas.microsoft.com/office/drawing/2014/main" id="{D6E1B946-0148-4B6D-BCCC-52ADD71A860A}"/>
              </a:ext>
            </a:extLst>
          </p:cNvPr>
          <p:cNvSpPr txBox="1"/>
          <p:nvPr/>
        </p:nvSpPr>
        <p:spPr>
          <a:xfrm>
            <a:off x="2532458" y="3016240"/>
            <a:ext cx="689713" cy="307777"/>
          </a:xfrm>
          <a:prstGeom prst="rect">
            <a:avLst/>
          </a:prstGeom>
          <a:noFill/>
        </p:spPr>
        <p:txBody>
          <a:bodyPr wrap="square" rtlCol="0">
            <a:spAutoFit/>
          </a:bodyPr>
          <a:lstStyle/>
          <a:p>
            <a:r>
              <a:rPr lang="fr-CH" sz="1400" dirty="0"/>
              <a:t>Model</a:t>
            </a:r>
          </a:p>
        </p:txBody>
      </p:sp>
      <p:pic>
        <p:nvPicPr>
          <p:cNvPr id="9" name="Graphique 8" descr="Papier">
            <a:extLst>
              <a:ext uri="{FF2B5EF4-FFF2-40B4-BE49-F238E27FC236}">
                <a16:creationId xmlns:a16="http://schemas.microsoft.com/office/drawing/2014/main" id="{42483E05-4718-4893-8462-CC597C3C2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5841" y="4296682"/>
            <a:ext cx="1605376" cy="1605376"/>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DD99F7D5-AFDC-496B-92CF-2E59F411C66D}"/>
                  </a:ext>
                </a:extLst>
              </p:cNvPr>
              <p:cNvSpPr txBox="1"/>
              <p:nvPr/>
            </p:nvSpPr>
            <p:spPr>
              <a:xfrm>
                <a:off x="2532459" y="4881156"/>
                <a:ext cx="88079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H" sz="4000" b="0" i="1" smtClean="0">
                          <a:latin typeface="Cambria Math" panose="02040503050406030204" pitchFamily="18" charset="0"/>
                        </a:rPr>
                        <m:t>𝜙</m:t>
                      </m:r>
                    </m:oMath>
                  </m:oMathPara>
                </a14:m>
                <a:endParaRPr lang="fr-CH" sz="4000" dirty="0"/>
              </a:p>
            </p:txBody>
          </p:sp>
        </mc:Choice>
        <mc:Fallback xmlns="">
          <p:sp>
            <p:nvSpPr>
              <p:cNvPr id="10" name="ZoneTexte 9">
                <a:extLst>
                  <a:ext uri="{FF2B5EF4-FFF2-40B4-BE49-F238E27FC236}">
                    <a16:creationId xmlns:a16="http://schemas.microsoft.com/office/drawing/2014/main" id="{DD99F7D5-AFDC-496B-92CF-2E59F411C66D}"/>
                  </a:ext>
                </a:extLst>
              </p:cNvPr>
              <p:cNvSpPr txBox="1">
                <a:spLocks noRot="1" noChangeAspect="1" noMove="1" noResize="1" noEditPoints="1" noAdjustHandles="1" noChangeArrowheads="1" noChangeShapeType="1" noTextEdit="1"/>
              </p:cNvSpPr>
              <p:nvPr/>
            </p:nvSpPr>
            <p:spPr>
              <a:xfrm>
                <a:off x="2532459" y="4881156"/>
                <a:ext cx="880790" cy="707886"/>
              </a:xfrm>
              <a:prstGeom prst="rect">
                <a:avLst/>
              </a:prstGeom>
              <a:blipFill>
                <a:blip r:embed="rId5"/>
                <a:stretch>
                  <a:fillRect/>
                </a:stretch>
              </a:blipFill>
            </p:spPr>
            <p:txBody>
              <a:bodyPr/>
              <a:lstStyle/>
              <a:p>
                <a:r>
                  <a:rPr lang="fr-CH">
                    <a:noFill/>
                  </a:rPr>
                  <a:t> </a:t>
                </a:r>
              </a:p>
            </p:txBody>
          </p:sp>
        </mc:Fallback>
      </mc:AlternateContent>
      <p:sp>
        <p:nvSpPr>
          <p:cNvPr id="11" name="ZoneTexte 10">
            <a:extLst>
              <a:ext uri="{FF2B5EF4-FFF2-40B4-BE49-F238E27FC236}">
                <a16:creationId xmlns:a16="http://schemas.microsoft.com/office/drawing/2014/main" id="{271B784C-D4EE-419F-B3ED-79A475305676}"/>
              </a:ext>
            </a:extLst>
          </p:cNvPr>
          <p:cNvSpPr txBox="1"/>
          <p:nvPr/>
        </p:nvSpPr>
        <p:spPr>
          <a:xfrm>
            <a:off x="2533027" y="5865739"/>
            <a:ext cx="1003128" cy="307777"/>
          </a:xfrm>
          <a:prstGeom prst="rect">
            <a:avLst/>
          </a:prstGeom>
          <a:noFill/>
        </p:spPr>
        <p:txBody>
          <a:bodyPr wrap="square" rtlCol="0">
            <a:spAutoFit/>
          </a:bodyPr>
          <a:lstStyle/>
          <a:p>
            <a:r>
              <a:rPr lang="fr-CH" sz="1400" dirty="0" err="1"/>
              <a:t>Properties</a:t>
            </a:r>
            <a:endParaRPr lang="fr-CH" sz="1400" dirty="0"/>
          </a:p>
        </p:txBody>
      </p:sp>
      <p:cxnSp>
        <p:nvCxnSpPr>
          <p:cNvPr id="13" name="Connecteur droit avec flèche 12">
            <a:extLst>
              <a:ext uri="{FF2B5EF4-FFF2-40B4-BE49-F238E27FC236}">
                <a16:creationId xmlns:a16="http://schemas.microsoft.com/office/drawing/2014/main" id="{DED02809-484D-4CBA-942B-782B14CCDB03}"/>
              </a:ext>
            </a:extLst>
          </p:cNvPr>
          <p:cNvCxnSpPr>
            <a:cxnSpLocks/>
            <a:stCxn id="6" idx="3"/>
            <a:endCxn id="21" idx="1"/>
          </p:cNvCxnSpPr>
          <p:nvPr/>
        </p:nvCxnSpPr>
        <p:spPr>
          <a:xfrm>
            <a:off x="3550443" y="2430409"/>
            <a:ext cx="1732360" cy="119701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64300C58-E989-4DCB-B375-026BFA6B5D5B}"/>
              </a:ext>
            </a:extLst>
          </p:cNvPr>
          <p:cNvCxnSpPr>
            <a:cxnSpLocks/>
            <a:stCxn id="9" idx="3"/>
            <a:endCxn id="21" idx="1"/>
          </p:cNvCxnSpPr>
          <p:nvPr/>
        </p:nvCxnSpPr>
        <p:spPr>
          <a:xfrm flipV="1">
            <a:off x="3781217" y="3627422"/>
            <a:ext cx="1501586" cy="1471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que 20" descr="Écran">
            <a:extLst>
              <a:ext uri="{FF2B5EF4-FFF2-40B4-BE49-F238E27FC236}">
                <a16:creationId xmlns:a16="http://schemas.microsoft.com/office/drawing/2014/main" id="{1AACD88D-5D99-4496-9283-A361F973AB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2803" y="2814225"/>
            <a:ext cx="1626394" cy="1626394"/>
          </a:xfrm>
          <a:prstGeom prst="rect">
            <a:avLst/>
          </a:prstGeom>
        </p:spPr>
      </p:pic>
      <p:sp>
        <p:nvSpPr>
          <p:cNvPr id="28" name="ZoneTexte 27">
            <a:extLst>
              <a:ext uri="{FF2B5EF4-FFF2-40B4-BE49-F238E27FC236}">
                <a16:creationId xmlns:a16="http://schemas.microsoft.com/office/drawing/2014/main" id="{8A7C2394-544F-45DE-B56A-39B1B8DF4F89}"/>
              </a:ext>
            </a:extLst>
          </p:cNvPr>
          <p:cNvSpPr txBox="1"/>
          <p:nvPr/>
        </p:nvSpPr>
        <p:spPr>
          <a:xfrm>
            <a:off x="5674734" y="3238689"/>
            <a:ext cx="821702" cy="523220"/>
          </a:xfrm>
          <a:prstGeom prst="rect">
            <a:avLst/>
          </a:prstGeom>
          <a:noFill/>
        </p:spPr>
        <p:txBody>
          <a:bodyPr wrap="square" rtlCol="0">
            <a:spAutoFit/>
          </a:bodyPr>
          <a:lstStyle/>
          <a:p>
            <a:pPr algn="ctr"/>
            <a:r>
              <a:rPr lang="fr-CH" sz="1400" dirty="0"/>
              <a:t>Model Checker</a:t>
            </a:r>
          </a:p>
        </p:txBody>
      </p:sp>
      <p:sp>
        <p:nvSpPr>
          <p:cNvPr id="33" name="ZoneTexte 32">
            <a:extLst>
              <a:ext uri="{FF2B5EF4-FFF2-40B4-BE49-F238E27FC236}">
                <a16:creationId xmlns:a16="http://schemas.microsoft.com/office/drawing/2014/main" id="{BA3D7962-57DD-4E26-93F1-FC7346882AFA}"/>
              </a:ext>
            </a:extLst>
          </p:cNvPr>
          <p:cNvSpPr txBox="1"/>
          <p:nvPr/>
        </p:nvSpPr>
        <p:spPr>
          <a:xfrm>
            <a:off x="9524912" y="3429000"/>
            <a:ext cx="795337" cy="369332"/>
          </a:xfrm>
          <a:prstGeom prst="rect">
            <a:avLst/>
          </a:prstGeom>
          <a:noFill/>
        </p:spPr>
        <p:txBody>
          <a:bodyPr wrap="square" rtlCol="0">
            <a:spAutoFit/>
          </a:bodyPr>
          <a:lstStyle/>
          <a:p>
            <a:r>
              <a:rPr lang="fr-CH" dirty="0" err="1"/>
              <a:t>Result</a:t>
            </a:r>
            <a:endParaRPr lang="fr-CH" dirty="0"/>
          </a:p>
        </p:txBody>
      </p:sp>
      <p:cxnSp>
        <p:nvCxnSpPr>
          <p:cNvPr id="35" name="Connecteur droit avec flèche 34">
            <a:extLst>
              <a:ext uri="{FF2B5EF4-FFF2-40B4-BE49-F238E27FC236}">
                <a16:creationId xmlns:a16="http://schemas.microsoft.com/office/drawing/2014/main" id="{5649657F-E2DA-43DA-A349-E7FA0BFE3872}"/>
              </a:ext>
            </a:extLst>
          </p:cNvPr>
          <p:cNvCxnSpPr>
            <a:cxnSpLocks/>
            <a:stCxn id="21" idx="3"/>
          </p:cNvCxnSpPr>
          <p:nvPr/>
        </p:nvCxnSpPr>
        <p:spPr>
          <a:xfrm>
            <a:off x="6909197" y="3627422"/>
            <a:ext cx="1849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7" name="Graphique 36" descr="Coche">
            <a:extLst>
              <a:ext uri="{FF2B5EF4-FFF2-40B4-BE49-F238E27FC236}">
                <a16:creationId xmlns:a16="http://schemas.microsoft.com/office/drawing/2014/main" id="{B8BE1203-1D9A-4B04-B445-950738CB0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3046" y="3292733"/>
            <a:ext cx="638045" cy="638045"/>
          </a:xfrm>
          <a:prstGeom prst="rect">
            <a:avLst/>
          </a:prstGeom>
        </p:spPr>
      </p:pic>
      <p:sp>
        <p:nvSpPr>
          <p:cNvPr id="3" name="Segnaposto numero diapositiva 2">
            <a:extLst>
              <a:ext uri="{FF2B5EF4-FFF2-40B4-BE49-F238E27FC236}">
                <a16:creationId xmlns:a16="http://schemas.microsoft.com/office/drawing/2014/main" id="{395FD8AC-2F10-401A-988B-59176F807E6B}"/>
              </a:ext>
            </a:extLst>
          </p:cNvPr>
          <p:cNvSpPr>
            <a:spLocks noGrp="1"/>
          </p:cNvSpPr>
          <p:nvPr>
            <p:ph type="sldNum" sz="quarter" idx="12"/>
          </p:nvPr>
        </p:nvSpPr>
        <p:spPr/>
        <p:txBody>
          <a:bodyPr/>
          <a:lstStyle/>
          <a:p>
            <a:fld id="{29EDCAA9-A281-4BED-B172-048C7AE96558}" type="slidenum">
              <a:rPr lang="fr-CH" smtClean="0"/>
              <a:t>3</a:t>
            </a:fld>
            <a:endParaRPr lang="fr-CH"/>
          </a:p>
        </p:txBody>
      </p:sp>
    </p:spTree>
    <p:extLst>
      <p:ext uri="{BB962C8B-B14F-4D97-AF65-F5344CB8AC3E}">
        <p14:creationId xmlns:p14="http://schemas.microsoft.com/office/powerpoint/2010/main" val="167338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r>
              <a:rPr lang="fr-CH" dirty="0">
                <a:solidFill>
                  <a:schemeClr val="accent1"/>
                </a:solidFill>
              </a:rPr>
              <a:t> : Low </a:t>
            </a:r>
            <a:r>
              <a:rPr lang="fr-CH" dirty="0" err="1">
                <a:solidFill>
                  <a:schemeClr val="accent1"/>
                </a:solidFill>
              </a:rPr>
              <a:t>traffic</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30</a:t>
            </a:fld>
            <a:endParaRPr lang="fr-CH"/>
          </a:p>
        </p:txBody>
      </p:sp>
      <p:grpSp>
        <p:nvGrpSpPr>
          <p:cNvPr id="3" name="Gruppo 2">
            <a:extLst>
              <a:ext uri="{FF2B5EF4-FFF2-40B4-BE49-F238E27FC236}">
                <a16:creationId xmlns:a16="http://schemas.microsoft.com/office/drawing/2014/main" id="{D3A92AA6-11F4-4B27-8EAF-DBA33DB88867}"/>
              </a:ext>
            </a:extLst>
          </p:cNvPr>
          <p:cNvGrpSpPr/>
          <p:nvPr/>
        </p:nvGrpSpPr>
        <p:grpSpPr>
          <a:xfrm>
            <a:off x="2640590" y="1340559"/>
            <a:ext cx="6910820" cy="4951906"/>
            <a:chOff x="2693670" y="1402341"/>
            <a:chExt cx="6910820" cy="4951906"/>
          </a:xfrm>
        </p:grpSpPr>
        <p:pic>
          <p:nvPicPr>
            <p:cNvPr id="1026" name="Picture 2">
              <a:extLst>
                <a:ext uri="{FF2B5EF4-FFF2-40B4-BE49-F238E27FC236}">
                  <a16:creationId xmlns:a16="http://schemas.microsoft.com/office/drawing/2014/main" id="{DA677A4D-5CFF-4E3E-89B5-E7E3C329E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670" y="1402341"/>
              <a:ext cx="6804660" cy="495190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2A6BDDD-4987-43CF-B5A7-E53E82D032AC}"/>
                </a:ext>
              </a:extLst>
            </p:cNvPr>
            <p:cNvSpPr txBox="1"/>
            <p:nvPr/>
          </p:nvSpPr>
          <p:spPr>
            <a:xfrm>
              <a:off x="6917139" y="3015856"/>
              <a:ext cx="453857" cy="369332"/>
            </a:xfrm>
            <a:prstGeom prst="rect">
              <a:avLst/>
            </a:prstGeom>
            <a:noFill/>
          </p:spPr>
          <p:txBody>
            <a:bodyPr wrap="square" rtlCol="0">
              <a:spAutoFit/>
            </a:bodyPr>
            <a:lstStyle/>
            <a:p>
              <a:r>
                <a:rPr lang="fr-CH" dirty="0"/>
                <a:t>31</a:t>
              </a:r>
            </a:p>
          </p:txBody>
        </p:sp>
        <p:sp>
          <p:nvSpPr>
            <p:cNvPr id="9" name="ZoneTexte 8">
              <a:extLst>
                <a:ext uri="{FF2B5EF4-FFF2-40B4-BE49-F238E27FC236}">
                  <a16:creationId xmlns:a16="http://schemas.microsoft.com/office/drawing/2014/main" id="{811C285C-8FC8-451D-9A1B-5C458153DD7A}"/>
                </a:ext>
              </a:extLst>
            </p:cNvPr>
            <p:cNvSpPr txBox="1"/>
            <p:nvPr/>
          </p:nvSpPr>
          <p:spPr>
            <a:xfrm>
              <a:off x="6203263" y="3120643"/>
              <a:ext cx="506990" cy="369332"/>
            </a:xfrm>
            <a:prstGeom prst="rect">
              <a:avLst/>
            </a:prstGeom>
            <a:noFill/>
          </p:spPr>
          <p:txBody>
            <a:bodyPr wrap="square" rtlCol="0">
              <a:spAutoFit/>
            </a:bodyPr>
            <a:lstStyle/>
            <a:p>
              <a:r>
                <a:rPr lang="fr-CH" dirty="0"/>
                <a:t>11</a:t>
              </a:r>
            </a:p>
          </p:txBody>
        </p:sp>
        <p:sp>
          <p:nvSpPr>
            <p:cNvPr id="10" name="ZoneTexte 9">
              <a:extLst>
                <a:ext uri="{FF2B5EF4-FFF2-40B4-BE49-F238E27FC236}">
                  <a16:creationId xmlns:a16="http://schemas.microsoft.com/office/drawing/2014/main" id="{4048F1A9-A953-4557-A6B8-0F3BD980AD24}"/>
                </a:ext>
              </a:extLst>
            </p:cNvPr>
            <p:cNvSpPr txBox="1"/>
            <p:nvPr/>
          </p:nvSpPr>
          <p:spPr>
            <a:xfrm>
              <a:off x="5254938" y="5244148"/>
              <a:ext cx="327400" cy="369332"/>
            </a:xfrm>
            <a:prstGeom prst="rect">
              <a:avLst/>
            </a:prstGeom>
            <a:noFill/>
          </p:spPr>
          <p:txBody>
            <a:bodyPr wrap="square" rtlCol="0">
              <a:spAutoFit/>
            </a:bodyPr>
            <a:lstStyle/>
            <a:p>
              <a:r>
                <a:rPr lang="fr-CH" dirty="0"/>
                <a:t>6</a:t>
              </a:r>
            </a:p>
          </p:txBody>
        </p:sp>
        <p:sp>
          <p:nvSpPr>
            <p:cNvPr id="11" name="ZoneTexte 10">
              <a:extLst>
                <a:ext uri="{FF2B5EF4-FFF2-40B4-BE49-F238E27FC236}">
                  <a16:creationId xmlns:a16="http://schemas.microsoft.com/office/drawing/2014/main" id="{F1C37213-BC71-4591-AFDB-557B4F7E9093}"/>
                </a:ext>
              </a:extLst>
            </p:cNvPr>
            <p:cNvSpPr txBox="1"/>
            <p:nvPr/>
          </p:nvSpPr>
          <p:spPr>
            <a:xfrm>
              <a:off x="4821165" y="4928284"/>
              <a:ext cx="327400" cy="369332"/>
            </a:xfrm>
            <a:prstGeom prst="rect">
              <a:avLst/>
            </a:prstGeom>
            <a:noFill/>
          </p:spPr>
          <p:txBody>
            <a:bodyPr wrap="square" rtlCol="0">
              <a:spAutoFit/>
            </a:bodyPr>
            <a:lstStyle/>
            <a:p>
              <a:r>
                <a:rPr lang="fr-CH" dirty="0"/>
                <a:t>4</a:t>
              </a:r>
            </a:p>
          </p:txBody>
        </p:sp>
        <p:sp>
          <p:nvSpPr>
            <p:cNvPr id="12" name="ZoneTexte 11">
              <a:extLst>
                <a:ext uri="{FF2B5EF4-FFF2-40B4-BE49-F238E27FC236}">
                  <a16:creationId xmlns:a16="http://schemas.microsoft.com/office/drawing/2014/main" id="{D803DFFE-CFF0-42F6-97E0-8F656B436613}"/>
                </a:ext>
              </a:extLst>
            </p:cNvPr>
            <p:cNvSpPr txBox="1"/>
            <p:nvPr/>
          </p:nvSpPr>
          <p:spPr>
            <a:xfrm>
              <a:off x="4290060" y="5268890"/>
              <a:ext cx="327400" cy="369332"/>
            </a:xfrm>
            <a:prstGeom prst="rect">
              <a:avLst/>
            </a:prstGeom>
            <a:noFill/>
          </p:spPr>
          <p:txBody>
            <a:bodyPr wrap="square" rtlCol="0">
              <a:spAutoFit/>
            </a:bodyPr>
            <a:lstStyle/>
            <a:p>
              <a:r>
                <a:rPr lang="fr-CH" dirty="0"/>
                <a:t>3</a:t>
              </a:r>
            </a:p>
          </p:txBody>
        </p:sp>
        <p:sp>
          <p:nvSpPr>
            <p:cNvPr id="13" name="ZoneTexte 12">
              <a:extLst>
                <a:ext uri="{FF2B5EF4-FFF2-40B4-BE49-F238E27FC236}">
                  <a16:creationId xmlns:a16="http://schemas.microsoft.com/office/drawing/2014/main" id="{8C5439B1-D6AA-4A81-A03B-D998F0D8420B}"/>
                </a:ext>
              </a:extLst>
            </p:cNvPr>
            <p:cNvSpPr txBox="1"/>
            <p:nvPr/>
          </p:nvSpPr>
          <p:spPr>
            <a:xfrm>
              <a:off x="5356470" y="5800249"/>
              <a:ext cx="327400" cy="369332"/>
            </a:xfrm>
            <a:prstGeom prst="rect">
              <a:avLst/>
            </a:prstGeom>
            <a:noFill/>
          </p:spPr>
          <p:txBody>
            <a:bodyPr wrap="square" rtlCol="0">
              <a:spAutoFit/>
            </a:bodyPr>
            <a:lstStyle/>
            <a:p>
              <a:r>
                <a:rPr lang="fr-CH" dirty="0"/>
                <a:t>2</a:t>
              </a:r>
            </a:p>
          </p:txBody>
        </p:sp>
        <p:sp>
          <p:nvSpPr>
            <p:cNvPr id="14" name="ZoneTexte 13">
              <a:extLst>
                <a:ext uri="{FF2B5EF4-FFF2-40B4-BE49-F238E27FC236}">
                  <a16:creationId xmlns:a16="http://schemas.microsoft.com/office/drawing/2014/main" id="{5F809FE1-02F3-48E2-8E31-3C264D81679C}"/>
                </a:ext>
              </a:extLst>
            </p:cNvPr>
            <p:cNvSpPr txBox="1"/>
            <p:nvPr/>
          </p:nvSpPr>
          <p:spPr>
            <a:xfrm>
              <a:off x="4867145" y="5984915"/>
              <a:ext cx="327400" cy="369332"/>
            </a:xfrm>
            <a:prstGeom prst="rect">
              <a:avLst/>
            </a:prstGeom>
            <a:noFill/>
          </p:spPr>
          <p:txBody>
            <a:bodyPr wrap="square" rtlCol="0">
              <a:spAutoFit/>
            </a:bodyPr>
            <a:lstStyle/>
            <a:p>
              <a:r>
                <a:rPr lang="fr-CH" dirty="0"/>
                <a:t>1</a:t>
              </a:r>
            </a:p>
          </p:txBody>
        </p:sp>
        <p:sp>
          <p:nvSpPr>
            <p:cNvPr id="15" name="ZoneTexte 14">
              <a:extLst>
                <a:ext uri="{FF2B5EF4-FFF2-40B4-BE49-F238E27FC236}">
                  <a16:creationId xmlns:a16="http://schemas.microsoft.com/office/drawing/2014/main" id="{27B9E594-F347-4E5F-BD5C-CD318B34EEE2}"/>
                </a:ext>
              </a:extLst>
            </p:cNvPr>
            <p:cNvSpPr txBox="1"/>
            <p:nvPr/>
          </p:nvSpPr>
          <p:spPr>
            <a:xfrm>
              <a:off x="4541520" y="5775960"/>
              <a:ext cx="327400" cy="369332"/>
            </a:xfrm>
            <a:prstGeom prst="rect">
              <a:avLst/>
            </a:prstGeom>
            <a:noFill/>
          </p:spPr>
          <p:txBody>
            <a:bodyPr wrap="square" rtlCol="0">
              <a:spAutoFit/>
            </a:bodyPr>
            <a:lstStyle/>
            <a:p>
              <a:r>
                <a:rPr lang="fr-CH" dirty="0"/>
                <a:t>0</a:t>
              </a:r>
            </a:p>
          </p:txBody>
        </p:sp>
        <p:sp>
          <p:nvSpPr>
            <p:cNvPr id="16" name="ZoneTexte 15">
              <a:extLst>
                <a:ext uri="{FF2B5EF4-FFF2-40B4-BE49-F238E27FC236}">
                  <a16:creationId xmlns:a16="http://schemas.microsoft.com/office/drawing/2014/main" id="{8E2D82B1-7670-42A9-8331-69F43F7E2B4C}"/>
                </a:ext>
              </a:extLst>
            </p:cNvPr>
            <p:cNvSpPr txBox="1"/>
            <p:nvPr/>
          </p:nvSpPr>
          <p:spPr>
            <a:xfrm>
              <a:off x="6021269" y="3522126"/>
              <a:ext cx="468155" cy="369332"/>
            </a:xfrm>
            <a:prstGeom prst="rect">
              <a:avLst/>
            </a:prstGeom>
            <a:noFill/>
          </p:spPr>
          <p:txBody>
            <a:bodyPr wrap="square" rtlCol="0">
              <a:spAutoFit/>
            </a:bodyPr>
            <a:lstStyle/>
            <a:p>
              <a:r>
                <a:rPr lang="fr-CH" dirty="0"/>
                <a:t>10</a:t>
              </a:r>
            </a:p>
          </p:txBody>
        </p:sp>
        <p:sp>
          <p:nvSpPr>
            <p:cNvPr id="17" name="ZoneTexte 16">
              <a:extLst>
                <a:ext uri="{FF2B5EF4-FFF2-40B4-BE49-F238E27FC236}">
                  <a16:creationId xmlns:a16="http://schemas.microsoft.com/office/drawing/2014/main" id="{52C6DD19-71C1-473C-ACCC-8EE942553EC5}"/>
                </a:ext>
              </a:extLst>
            </p:cNvPr>
            <p:cNvSpPr txBox="1"/>
            <p:nvPr/>
          </p:nvSpPr>
          <p:spPr>
            <a:xfrm>
              <a:off x="6375134" y="3468469"/>
              <a:ext cx="502920" cy="369332"/>
            </a:xfrm>
            <a:prstGeom prst="rect">
              <a:avLst/>
            </a:prstGeom>
            <a:noFill/>
          </p:spPr>
          <p:txBody>
            <a:bodyPr wrap="square" rtlCol="0">
              <a:spAutoFit/>
            </a:bodyPr>
            <a:lstStyle/>
            <a:p>
              <a:r>
                <a:rPr lang="fr-CH" dirty="0"/>
                <a:t>30</a:t>
              </a:r>
            </a:p>
          </p:txBody>
        </p:sp>
        <p:sp>
          <p:nvSpPr>
            <p:cNvPr id="18" name="ZoneTexte 17">
              <a:extLst>
                <a:ext uri="{FF2B5EF4-FFF2-40B4-BE49-F238E27FC236}">
                  <a16:creationId xmlns:a16="http://schemas.microsoft.com/office/drawing/2014/main" id="{1DC8491E-0BDB-4DA2-B278-C3A835A8B22D}"/>
                </a:ext>
              </a:extLst>
            </p:cNvPr>
            <p:cNvSpPr txBox="1"/>
            <p:nvPr/>
          </p:nvSpPr>
          <p:spPr>
            <a:xfrm>
              <a:off x="5012618" y="5466164"/>
              <a:ext cx="327400" cy="369332"/>
            </a:xfrm>
            <a:prstGeom prst="rect">
              <a:avLst/>
            </a:prstGeom>
            <a:noFill/>
          </p:spPr>
          <p:txBody>
            <a:bodyPr wrap="square" rtlCol="0">
              <a:spAutoFit/>
            </a:bodyPr>
            <a:lstStyle/>
            <a:p>
              <a:r>
                <a:rPr lang="fr-CH" dirty="0"/>
                <a:t>5</a:t>
              </a:r>
            </a:p>
          </p:txBody>
        </p:sp>
        <p:sp>
          <p:nvSpPr>
            <p:cNvPr id="19" name="ZoneTexte 18">
              <a:extLst>
                <a:ext uri="{FF2B5EF4-FFF2-40B4-BE49-F238E27FC236}">
                  <a16:creationId xmlns:a16="http://schemas.microsoft.com/office/drawing/2014/main" id="{F92375DC-61BC-4076-B088-7DEFCC4D7653}"/>
                </a:ext>
              </a:extLst>
            </p:cNvPr>
            <p:cNvSpPr txBox="1"/>
            <p:nvPr/>
          </p:nvSpPr>
          <p:spPr>
            <a:xfrm>
              <a:off x="5561690" y="3653135"/>
              <a:ext cx="327400" cy="369332"/>
            </a:xfrm>
            <a:prstGeom prst="rect">
              <a:avLst/>
            </a:prstGeom>
            <a:noFill/>
          </p:spPr>
          <p:txBody>
            <a:bodyPr wrap="square" rtlCol="0">
              <a:spAutoFit/>
            </a:bodyPr>
            <a:lstStyle/>
            <a:p>
              <a:r>
                <a:rPr lang="fr-CH" dirty="0"/>
                <a:t>9</a:t>
              </a:r>
            </a:p>
          </p:txBody>
        </p:sp>
        <p:sp>
          <p:nvSpPr>
            <p:cNvPr id="20" name="ZoneTexte 19">
              <a:extLst>
                <a:ext uri="{FF2B5EF4-FFF2-40B4-BE49-F238E27FC236}">
                  <a16:creationId xmlns:a16="http://schemas.microsoft.com/office/drawing/2014/main" id="{446913C4-ECD5-4403-967F-2C0EF1379635}"/>
                </a:ext>
              </a:extLst>
            </p:cNvPr>
            <p:cNvSpPr txBox="1"/>
            <p:nvPr/>
          </p:nvSpPr>
          <p:spPr>
            <a:xfrm>
              <a:off x="5888545" y="4316422"/>
              <a:ext cx="456505" cy="369332"/>
            </a:xfrm>
            <a:prstGeom prst="rect">
              <a:avLst/>
            </a:prstGeom>
            <a:noFill/>
          </p:spPr>
          <p:txBody>
            <a:bodyPr wrap="square" rtlCol="0">
              <a:spAutoFit/>
            </a:bodyPr>
            <a:lstStyle/>
            <a:p>
              <a:r>
                <a:rPr lang="fr-CH" dirty="0"/>
                <a:t>29</a:t>
              </a:r>
            </a:p>
          </p:txBody>
        </p:sp>
        <p:sp>
          <p:nvSpPr>
            <p:cNvPr id="21" name="ZoneTexte 20">
              <a:extLst>
                <a:ext uri="{FF2B5EF4-FFF2-40B4-BE49-F238E27FC236}">
                  <a16:creationId xmlns:a16="http://schemas.microsoft.com/office/drawing/2014/main" id="{E583A6B2-6218-431C-B3B9-A786F37A5DA7}"/>
                </a:ext>
              </a:extLst>
            </p:cNvPr>
            <p:cNvSpPr txBox="1"/>
            <p:nvPr/>
          </p:nvSpPr>
          <p:spPr>
            <a:xfrm>
              <a:off x="5932300" y="4767758"/>
              <a:ext cx="327400" cy="369332"/>
            </a:xfrm>
            <a:prstGeom prst="rect">
              <a:avLst/>
            </a:prstGeom>
            <a:noFill/>
          </p:spPr>
          <p:txBody>
            <a:bodyPr wrap="square" rtlCol="0">
              <a:spAutoFit/>
            </a:bodyPr>
            <a:lstStyle/>
            <a:p>
              <a:r>
                <a:rPr lang="fr-CH" dirty="0"/>
                <a:t>7</a:t>
              </a:r>
            </a:p>
          </p:txBody>
        </p:sp>
        <p:sp>
          <p:nvSpPr>
            <p:cNvPr id="22" name="ZoneTexte 21">
              <a:extLst>
                <a:ext uri="{FF2B5EF4-FFF2-40B4-BE49-F238E27FC236}">
                  <a16:creationId xmlns:a16="http://schemas.microsoft.com/office/drawing/2014/main" id="{FA099915-3834-4944-B7BA-6DCA5FFE629A}"/>
                </a:ext>
              </a:extLst>
            </p:cNvPr>
            <p:cNvSpPr txBox="1"/>
            <p:nvPr/>
          </p:nvSpPr>
          <p:spPr>
            <a:xfrm>
              <a:off x="5306810" y="4583092"/>
              <a:ext cx="327400" cy="369332"/>
            </a:xfrm>
            <a:prstGeom prst="rect">
              <a:avLst/>
            </a:prstGeom>
            <a:noFill/>
          </p:spPr>
          <p:txBody>
            <a:bodyPr wrap="square" rtlCol="0">
              <a:spAutoFit/>
            </a:bodyPr>
            <a:lstStyle/>
            <a:p>
              <a:r>
                <a:rPr lang="fr-CH" dirty="0"/>
                <a:t>8</a:t>
              </a:r>
            </a:p>
          </p:txBody>
        </p:sp>
        <p:sp>
          <p:nvSpPr>
            <p:cNvPr id="23" name="ZoneTexte 22">
              <a:extLst>
                <a:ext uri="{FF2B5EF4-FFF2-40B4-BE49-F238E27FC236}">
                  <a16:creationId xmlns:a16="http://schemas.microsoft.com/office/drawing/2014/main" id="{529B7E09-FBFF-4D86-94F2-46DCEE433395}"/>
                </a:ext>
              </a:extLst>
            </p:cNvPr>
            <p:cNvSpPr txBox="1"/>
            <p:nvPr/>
          </p:nvSpPr>
          <p:spPr>
            <a:xfrm>
              <a:off x="8492705" y="2656635"/>
              <a:ext cx="429049" cy="369332"/>
            </a:xfrm>
            <a:prstGeom prst="rect">
              <a:avLst/>
            </a:prstGeom>
            <a:noFill/>
          </p:spPr>
          <p:txBody>
            <a:bodyPr wrap="square" rtlCol="0">
              <a:spAutoFit/>
            </a:bodyPr>
            <a:lstStyle/>
            <a:p>
              <a:r>
                <a:rPr lang="fr-CH" dirty="0"/>
                <a:t>25</a:t>
              </a:r>
            </a:p>
          </p:txBody>
        </p:sp>
        <p:sp>
          <p:nvSpPr>
            <p:cNvPr id="24" name="ZoneTexte 23">
              <a:extLst>
                <a:ext uri="{FF2B5EF4-FFF2-40B4-BE49-F238E27FC236}">
                  <a16:creationId xmlns:a16="http://schemas.microsoft.com/office/drawing/2014/main" id="{372BD12E-7BE8-4DFD-AE91-40F4B530312C}"/>
                </a:ext>
              </a:extLst>
            </p:cNvPr>
            <p:cNvSpPr txBox="1"/>
            <p:nvPr/>
          </p:nvSpPr>
          <p:spPr>
            <a:xfrm>
              <a:off x="8610600" y="5021071"/>
              <a:ext cx="534309" cy="369332"/>
            </a:xfrm>
            <a:prstGeom prst="rect">
              <a:avLst/>
            </a:prstGeom>
            <a:noFill/>
          </p:spPr>
          <p:txBody>
            <a:bodyPr wrap="square" rtlCol="0">
              <a:spAutoFit/>
            </a:bodyPr>
            <a:lstStyle/>
            <a:p>
              <a:r>
                <a:rPr lang="fr-CH" dirty="0"/>
                <a:t>20</a:t>
              </a:r>
            </a:p>
          </p:txBody>
        </p:sp>
        <p:sp>
          <p:nvSpPr>
            <p:cNvPr id="25" name="ZoneTexte 24">
              <a:extLst>
                <a:ext uri="{FF2B5EF4-FFF2-40B4-BE49-F238E27FC236}">
                  <a16:creationId xmlns:a16="http://schemas.microsoft.com/office/drawing/2014/main" id="{BC4098D8-DEFA-4228-B1DC-572F25A56C81}"/>
                </a:ext>
              </a:extLst>
            </p:cNvPr>
            <p:cNvSpPr txBox="1"/>
            <p:nvPr/>
          </p:nvSpPr>
          <p:spPr>
            <a:xfrm>
              <a:off x="8317489" y="5466164"/>
              <a:ext cx="502615" cy="369332"/>
            </a:xfrm>
            <a:prstGeom prst="rect">
              <a:avLst/>
            </a:prstGeom>
            <a:noFill/>
          </p:spPr>
          <p:txBody>
            <a:bodyPr wrap="square" rtlCol="0">
              <a:spAutoFit/>
            </a:bodyPr>
            <a:lstStyle/>
            <a:p>
              <a:r>
                <a:rPr lang="fr-CH" dirty="0"/>
                <a:t>17</a:t>
              </a:r>
            </a:p>
          </p:txBody>
        </p:sp>
        <p:sp>
          <p:nvSpPr>
            <p:cNvPr id="26" name="ZoneTexte 25">
              <a:extLst>
                <a:ext uri="{FF2B5EF4-FFF2-40B4-BE49-F238E27FC236}">
                  <a16:creationId xmlns:a16="http://schemas.microsoft.com/office/drawing/2014/main" id="{04753433-4B6F-48C5-B61E-89E977E96DC5}"/>
                </a:ext>
              </a:extLst>
            </p:cNvPr>
            <p:cNvSpPr txBox="1"/>
            <p:nvPr/>
          </p:nvSpPr>
          <p:spPr>
            <a:xfrm>
              <a:off x="8109464" y="4931350"/>
              <a:ext cx="601885" cy="369332"/>
            </a:xfrm>
            <a:prstGeom prst="rect">
              <a:avLst/>
            </a:prstGeom>
            <a:noFill/>
          </p:spPr>
          <p:txBody>
            <a:bodyPr wrap="square" rtlCol="0">
              <a:spAutoFit/>
            </a:bodyPr>
            <a:lstStyle/>
            <a:p>
              <a:r>
                <a:rPr lang="fr-CH" dirty="0"/>
                <a:t>16</a:t>
              </a:r>
            </a:p>
          </p:txBody>
        </p:sp>
        <p:sp>
          <p:nvSpPr>
            <p:cNvPr id="27" name="ZoneTexte 26">
              <a:extLst>
                <a:ext uri="{FF2B5EF4-FFF2-40B4-BE49-F238E27FC236}">
                  <a16:creationId xmlns:a16="http://schemas.microsoft.com/office/drawing/2014/main" id="{139C8DF5-9F58-4336-A7A9-2AE06521ED2E}"/>
                </a:ext>
              </a:extLst>
            </p:cNvPr>
            <p:cNvSpPr txBox="1"/>
            <p:nvPr/>
          </p:nvSpPr>
          <p:spPr>
            <a:xfrm>
              <a:off x="7521091" y="4137660"/>
              <a:ext cx="479115" cy="369332"/>
            </a:xfrm>
            <a:prstGeom prst="rect">
              <a:avLst/>
            </a:prstGeom>
            <a:noFill/>
          </p:spPr>
          <p:txBody>
            <a:bodyPr wrap="square" rtlCol="0">
              <a:spAutoFit/>
            </a:bodyPr>
            <a:lstStyle/>
            <a:p>
              <a:r>
                <a:rPr lang="fr-CH" dirty="0"/>
                <a:t>21</a:t>
              </a:r>
            </a:p>
          </p:txBody>
        </p:sp>
        <p:sp>
          <p:nvSpPr>
            <p:cNvPr id="28" name="ZoneTexte 27">
              <a:extLst>
                <a:ext uri="{FF2B5EF4-FFF2-40B4-BE49-F238E27FC236}">
                  <a16:creationId xmlns:a16="http://schemas.microsoft.com/office/drawing/2014/main" id="{0CB9BD7C-B0E6-4812-BA4A-8F2B9859E9AE}"/>
                </a:ext>
              </a:extLst>
            </p:cNvPr>
            <p:cNvSpPr txBox="1"/>
            <p:nvPr/>
          </p:nvSpPr>
          <p:spPr>
            <a:xfrm>
              <a:off x="6903035" y="4840892"/>
              <a:ext cx="602825" cy="369332"/>
            </a:xfrm>
            <a:prstGeom prst="rect">
              <a:avLst/>
            </a:prstGeom>
            <a:noFill/>
          </p:spPr>
          <p:txBody>
            <a:bodyPr wrap="square" rtlCol="0">
              <a:spAutoFit/>
            </a:bodyPr>
            <a:lstStyle/>
            <a:p>
              <a:r>
                <a:rPr lang="fr-CH" dirty="0"/>
                <a:t>15</a:t>
              </a:r>
            </a:p>
          </p:txBody>
        </p:sp>
        <p:sp>
          <p:nvSpPr>
            <p:cNvPr id="29" name="ZoneTexte 28">
              <a:extLst>
                <a:ext uri="{FF2B5EF4-FFF2-40B4-BE49-F238E27FC236}">
                  <a16:creationId xmlns:a16="http://schemas.microsoft.com/office/drawing/2014/main" id="{BA1868D7-B0D2-4409-B8A0-D74BC138DACB}"/>
                </a:ext>
              </a:extLst>
            </p:cNvPr>
            <p:cNvSpPr txBox="1"/>
            <p:nvPr/>
          </p:nvSpPr>
          <p:spPr>
            <a:xfrm>
              <a:off x="6768172" y="5724586"/>
              <a:ext cx="602825" cy="369332"/>
            </a:xfrm>
            <a:prstGeom prst="rect">
              <a:avLst/>
            </a:prstGeom>
            <a:noFill/>
          </p:spPr>
          <p:txBody>
            <a:bodyPr wrap="square" rtlCol="0">
              <a:spAutoFit/>
            </a:bodyPr>
            <a:lstStyle/>
            <a:p>
              <a:r>
                <a:rPr lang="fr-CH" dirty="0"/>
                <a:t>13</a:t>
              </a:r>
            </a:p>
          </p:txBody>
        </p:sp>
        <p:sp>
          <p:nvSpPr>
            <p:cNvPr id="30" name="ZoneTexte 29">
              <a:extLst>
                <a:ext uri="{FF2B5EF4-FFF2-40B4-BE49-F238E27FC236}">
                  <a16:creationId xmlns:a16="http://schemas.microsoft.com/office/drawing/2014/main" id="{59C3C0F4-79DF-407B-9658-3671A3EC0E54}"/>
                </a:ext>
              </a:extLst>
            </p:cNvPr>
            <p:cNvSpPr txBox="1"/>
            <p:nvPr/>
          </p:nvSpPr>
          <p:spPr>
            <a:xfrm>
              <a:off x="6672713" y="5357357"/>
              <a:ext cx="646731" cy="369332"/>
            </a:xfrm>
            <a:prstGeom prst="rect">
              <a:avLst/>
            </a:prstGeom>
            <a:noFill/>
          </p:spPr>
          <p:txBody>
            <a:bodyPr wrap="square" rtlCol="0">
              <a:spAutoFit/>
            </a:bodyPr>
            <a:lstStyle/>
            <a:p>
              <a:r>
                <a:rPr lang="fr-CH" dirty="0"/>
                <a:t>12</a:t>
              </a:r>
            </a:p>
          </p:txBody>
        </p:sp>
        <p:sp>
          <p:nvSpPr>
            <p:cNvPr id="31" name="ZoneTexte 30">
              <a:extLst>
                <a:ext uri="{FF2B5EF4-FFF2-40B4-BE49-F238E27FC236}">
                  <a16:creationId xmlns:a16="http://schemas.microsoft.com/office/drawing/2014/main" id="{B595F0CC-A92A-4851-97E4-DDD41C808953}"/>
                </a:ext>
              </a:extLst>
            </p:cNvPr>
            <p:cNvSpPr txBox="1"/>
            <p:nvPr/>
          </p:nvSpPr>
          <p:spPr>
            <a:xfrm>
              <a:off x="7950779" y="2060615"/>
              <a:ext cx="429049" cy="369332"/>
            </a:xfrm>
            <a:prstGeom prst="rect">
              <a:avLst/>
            </a:prstGeom>
            <a:noFill/>
          </p:spPr>
          <p:txBody>
            <a:bodyPr wrap="square" rtlCol="0">
              <a:spAutoFit/>
            </a:bodyPr>
            <a:lstStyle/>
            <a:p>
              <a:r>
                <a:rPr lang="fr-CH" dirty="0"/>
                <a:t>38</a:t>
              </a:r>
            </a:p>
          </p:txBody>
        </p:sp>
        <p:sp>
          <p:nvSpPr>
            <p:cNvPr id="32" name="ZoneTexte 31">
              <a:extLst>
                <a:ext uri="{FF2B5EF4-FFF2-40B4-BE49-F238E27FC236}">
                  <a16:creationId xmlns:a16="http://schemas.microsoft.com/office/drawing/2014/main" id="{9260EB0B-3DE1-4114-8920-90C7F59C77BA}"/>
                </a:ext>
              </a:extLst>
            </p:cNvPr>
            <p:cNvSpPr txBox="1"/>
            <p:nvPr/>
          </p:nvSpPr>
          <p:spPr>
            <a:xfrm>
              <a:off x="7717124" y="2250234"/>
              <a:ext cx="566163" cy="369332"/>
            </a:xfrm>
            <a:prstGeom prst="rect">
              <a:avLst/>
            </a:prstGeom>
            <a:noFill/>
          </p:spPr>
          <p:txBody>
            <a:bodyPr wrap="square" rtlCol="0">
              <a:spAutoFit/>
            </a:bodyPr>
            <a:lstStyle/>
            <a:p>
              <a:r>
                <a:rPr lang="fr-CH" dirty="0"/>
                <a:t>37</a:t>
              </a:r>
            </a:p>
          </p:txBody>
        </p:sp>
        <p:sp>
          <p:nvSpPr>
            <p:cNvPr id="33" name="ZoneTexte 32">
              <a:extLst>
                <a:ext uri="{FF2B5EF4-FFF2-40B4-BE49-F238E27FC236}">
                  <a16:creationId xmlns:a16="http://schemas.microsoft.com/office/drawing/2014/main" id="{6438DDAF-BBA7-41C2-93F5-A70B7A2DE14A}"/>
                </a:ext>
              </a:extLst>
            </p:cNvPr>
            <p:cNvSpPr txBox="1"/>
            <p:nvPr/>
          </p:nvSpPr>
          <p:spPr>
            <a:xfrm>
              <a:off x="8165304" y="3337460"/>
              <a:ext cx="429049" cy="369332"/>
            </a:xfrm>
            <a:prstGeom prst="rect">
              <a:avLst/>
            </a:prstGeom>
            <a:noFill/>
          </p:spPr>
          <p:txBody>
            <a:bodyPr wrap="square" rtlCol="0">
              <a:spAutoFit/>
            </a:bodyPr>
            <a:lstStyle/>
            <a:p>
              <a:r>
                <a:rPr lang="fr-CH" dirty="0"/>
                <a:t>26</a:t>
              </a:r>
            </a:p>
          </p:txBody>
        </p:sp>
        <p:sp>
          <p:nvSpPr>
            <p:cNvPr id="34" name="ZoneTexte 33">
              <a:extLst>
                <a:ext uri="{FF2B5EF4-FFF2-40B4-BE49-F238E27FC236}">
                  <a16:creationId xmlns:a16="http://schemas.microsoft.com/office/drawing/2014/main" id="{F5A437C6-919D-4F36-BAB5-26CAA7779F32}"/>
                </a:ext>
              </a:extLst>
            </p:cNvPr>
            <p:cNvSpPr txBox="1"/>
            <p:nvPr/>
          </p:nvSpPr>
          <p:spPr>
            <a:xfrm>
              <a:off x="8492705" y="4199535"/>
              <a:ext cx="458934" cy="369332"/>
            </a:xfrm>
            <a:prstGeom prst="rect">
              <a:avLst/>
            </a:prstGeom>
            <a:noFill/>
          </p:spPr>
          <p:txBody>
            <a:bodyPr wrap="square" rtlCol="0">
              <a:spAutoFit/>
            </a:bodyPr>
            <a:lstStyle/>
            <a:p>
              <a:r>
                <a:rPr lang="fr-CH" dirty="0"/>
                <a:t>22</a:t>
              </a:r>
            </a:p>
          </p:txBody>
        </p:sp>
        <p:sp>
          <p:nvSpPr>
            <p:cNvPr id="35" name="ZoneTexte 34">
              <a:extLst>
                <a:ext uri="{FF2B5EF4-FFF2-40B4-BE49-F238E27FC236}">
                  <a16:creationId xmlns:a16="http://schemas.microsoft.com/office/drawing/2014/main" id="{15C08E92-3521-436D-9CD6-CB8DF4275BDB}"/>
                </a:ext>
              </a:extLst>
            </p:cNvPr>
            <p:cNvSpPr txBox="1"/>
            <p:nvPr/>
          </p:nvSpPr>
          <p:spPr>
            <a:xfrm>
              <a:off x="8925054" y="5638222"/>
              <a:ext cx="468997" cy="369332"/>
            </a:xfrm>
            <a:prstGeom prst="rect">
              <a:avLst/>
            </a:prstGeom>
            <a:noFill/>
          </p:spPr>
          <p:txBody>
            <a:bodyPr wrap="square" rtlCol="0">
              <a:spAutoFit/>
            </a:bodyPr>
            <a:lstStyle/>
            <a:p>
              <a:r>
                <a:rPr lang="fr-CH" dirty="0"/>
                <a:t>19</a:t>
              </a:r>
            </a:p>
          </p:txBody>
        </p:sp>
        <p:sp>
          <p:nvSpPr>
            <p:cNvPr id="36" name="ZoneTexte 35">
              <a:extLst>
                <a:ext uri="{FF2B5EF4-FFF2-40B4-BE49-F238E27FC236}">
                  <a16:creationId xmlns:a16="http://schemas.microsoft.com/office/drawing/2014/main" id="{6E93196C-1A6D-4A03-8BB0-E0340C1389D1}"/>
                </a:ext>
              </a:extLst>
            </p:cNvPr>
            <p:cNvSpPr txBox="1"/>
            <p:nvPr/>
          </p:nvSpPr>
          <p:spPr>
            <a:xfrm>
              <a:off x="6591300" y="4348089"/>
              <a:ext cx="502920" cy="369332"/>
            </a:xfrm>
            <a:prstGeom prst="rect">
              <a:avLst/>
            </a:prstGeom>
            <a:noFill/>
          </p:spPr>
          <p:txBody>
            <a:bodyPr wrap="square" rtlCol="0">
              <a:spAutoFit/>
            </a:bodyPr>
            <a:lstStyle/>
            <a:p>
              <a:r>
                <a:rPr lang="fr-CH" dirty="0"/>
                <a:t>28</a:t>
              </a:r>
            </a:p>
          </p:txBody>
        </p:sp>
        <p:sp>
          <p:nvSpPr>
            <p:cNvPr id="37" name="ZoneTexte 36">
              <a:extLst>
                <a:ext uri="{FF2B5EF4-FFF2-40B4-BE49-F238E27FC236}">
                  <a16:creationId xmlns:a16="http://schemas.microsoft.com/office/drawing/2014/main" id="{2C07BB75-BEAC-4E0C-BE35-FDC6BB9172AB}"/>
                </a:ext>
              </a:extLst>
            </p:cNvPr>
            <p:cNvSpPr txBox="1"/>
            <p:nvPr/>
          </p:nvSpPr>
          <p:spPr>
            <a:xfrm>
              <a:off x="7848491" y="5855275"/>
              <a:ext cx="468997" cy="369332"/>
            </a:xfrm>
            <a:prstGeom prst="rect">
              <a:avLst/>
            </a:prstGeom>
            <a:noFill/>
          </p:spPr>
          <p:txBody>
            <a:bodyPr wrap="square" rtlCol="0">
              <a:spAutoFit/>
            </a:bodyPr>
            <a:lstStyle/>
            <a:p>
              <a:r>
                <a:rPr lang="fr-CH" dirty="0"/>
                <a:t>18</a:t>
              </a:r>
            </a:p>
          </p:txBody>
        </p:sp>
        <p:sp>
          <p:nvSpPr>
            <p:cNvPr id="38" name="ZoneTexte 37">
              <a:extLst>
                <a:ext uri="{FF2B5EF4-FFF2-40B4-BE49-F238E27FC236}">
                  <a16:creationId xmlns:a16="http://schemas.microsoft.com/office/drawing/2014/main" id="{9F9050F5-7828-4506-84A4-B2E3BFB43552}"/>
                </a:ext>
              </a:extLst>
            </p:cNvPr>
            <p:cNvSpPr txBox="1"/>
            <p:nvPr/>
          </p:nvSpPr>
          <p:spPr>
            <a:xfrm>
              <a:off x="7599609" y="5430917"/>
              <a:ext cx="479116" cy="369332"/>
            </a:xfrm>
            <a:prstGeom prst="rect">
              <a:avLst/>
            </a:prstGeom>
            <a:noFill/>
          </p:spPr>
          <p:txBody>
            <a:bodyPr wrap="square" rtlCol="0">
              <a:spAutoFit/>
            </a:bodyPr>
            <a:lstStyle/>
            <a:p>
              <a:r>
                <a:rPr lang="fr-CH" dirty="0"/>
                <a:t>14</a:t>
              </a:r>
            </a:p>
          </p:txBody>
        </p:sp>
        <p:sp>
          <p:nvSpPr>
            <p:cNvPr id="39" name="ZoneTexte 38">
              <a:extLst>
                <a:ext uri="{FF2B5EF4-FFF2-40B4-BE49-F238E27FC236}">
                  <a16:creationId xmlns:a16="http://schemas.microsoft.com/office/drawing/2014/main" id="{ACE23887-7D70-4344-86E7-3C88BB4C31FF}"/>
                </a:ext>
              </a:extLst>
            </p:cNvPr>
            <p:cNvSpPr txBox="1"/>
            <p:nvPr/>
          </p:nvSpPr>
          <p:spPr>
            <a:xfrm>
              <a:off x="8711349" y="3755509"/>
              <a:ext cx="433560" cy="369332"/>
            </a:xfrm>
            <a:prstGeom prst="rect">
              <a:avLst/>
            </a:prstGeom>
            <a:noFill/>
          </p:spPr>
          <p:txBody>
            <a:bodyPr wrap="square" rtlCol="0">
              <a:spAutoFit/>
            </a:bodyPr>
            <a:lstStyle/>
            <a:p>
              <a:r>
                <a:rPr lang="fr-CH" dirty="0"/>
                <a:t>23</a:t>
              </a:r>
            </a:p>
          </p:txBody>
        </p:sp>
        <p:sp>
          <p:nvSpPr>
            <p:cNvPr id="40" name="ZoneTexte 39">
              <a:extLst>
                <a:ext uri="{FF2B5EF4-FFF2-40B4-BE49-F238E27FC236}">
                  <a16:creationId xmlns:a16="http://schemas.microsoft.com/office/drawing/2014/main" id="{CDD44317-A2B0-4DA1-A2B9-BCD6BF2BD27C}"/>
                </a:ext>
              </a:extLst>
            </p:cNvPr>
            <p:cNvSpPr txBox="1"/>
            <p:nvPr/>
          </p:nvSpPr>
          <p:spPr>
            <a:xfrm>
              <a:off x="9170930" y="3604252"/>
              <a:ext cx="433560" cy="369332"/>
            </a:xfrm>
            <a:prstGeom prst="rect">
              <a:avLst/>
            </a:prstGeom>
            <a:noFill/>
          </p:spPr>
          <p:txBody>
            <a:bodyPr wrap="square" rtlCol="0">
              <a:spAutoFit/>
            </a:bodyPr>
            <a:lstStyle/>
            <a:p>
              <a:r>
                <a:rPr lang="fr-CH" dirty="0"/>
                <a:t>24</a:t>
              </a:r>
            </a:p>
          </p:txBody>
        </p:sp>
        <p:sp>
          <p:nvSpPr>
            <p:cNvPr id="43" name="ZoneTexte 42">
              <a:extLst>
                <a:ext uri="{FF2B5EF4-FFF2-40B4-BE49-F238E27FC236}">
                  <a16:creationId xmlns:a16="http://schemas.microsoft.com/office/drawing/2014/main" id="{662EF013-5ADD-487C-8B2E-64FE63AFF3EA}"/>
                </a:ext>
              </a:extLst>
            </p:cNvPr>
            <p:cNvSpPr txBox="1"/>
            <p:nvPr/>
          </p:nvSpPr>
          <p:spPr>
            <a:xfrm>
              <a:off x="7562741" y="2832727"/>
              <a:ext cx="571500" cy="369332"/>
            </a:xfrm>
            <a:prstGeom prst="rect">
              <a:avLst/>
            </a:prstGeom>
            <a:noFill/>
          </p:spPr>
          <p:txBody>
            <a:bodyPr wrap="square" rtlCol="0">
              <a:spAutoFit/>
            </a:bodyPr>
            <a:lstStyle/>
            <a:p>
              <a:r>
                <a:rPr lang="fr-CH" dirty="0"/>
                <a:t>36</a:t>
              </a:r>
            </a:p>
          </p:txBody>
        </p:sp>
        <p:sp>
          <p:nvSpPr>
            <p:cNvPr id="44" name="ZoneTexte 43">
              <a:extLst>
                <a:ext uri="{FF2B5EF4-FFF2-40B4-BE49-F238E27FC236}">
                  <a16:creationId xmlns:a16="http://schemas.microsoft.com/office/drawing/2014/main" id="{0522C07B-72C1-42C0-A20F-C59061E34BB2}"/>
                </a:ext>
              </a:extLst>
            </p:cNvPr>
            <p:cNvSpPr txBox="1"/>
            <p:nvPr/>
          </p:nvSpPr>
          <p:spPr>
            <a:xfrm>
              <a:off x="7521404" y="3429000"/>
              <a:ext cx="510540" cy="369332"/>
            </a:xfrm>
            <a:prstGeom prst="rect">
              <a:avLst/>
            </a:prstGeom>
            <a:noFill/>
          </p:spPr>
          <p:txBody>
            <a:bodyPr wrap="square" rtlCol="0">
              <a:spAutoFit/>
            </a:bodyPr>
            <a:lstStyle/>
            <a:p>
              <a:r>
                <a:rPr lang="fr-CH" dirty="0"/>
                <a:t>35</a:t>
              </a:r>
            </a:p>
          </p:txBody>
        </p:sp>
        <p:sp>
          <p:nvSpPr>
            <p:cNvPr id="45" name="ZoneTexte 44">
              <a:extLst>
                <a:ext uri="{FF2B5EF4-FFF2-40B4-BE49-F238E27FC236}">
                  <a16:creationId xmlns:a16="http://schemas.microsoft.com/office/drawing/2014/main" id="{97F07020-0D44-4F76-A936-B470BA80CAE2}"/>
                </a:ext>
              </a:extLst>
            </p:cNvPr>
            <p:cNvSpPr txBox="1"/>
            <p:nvPr/>
          </p:nvSpPr>
          <p:spPr>
            <a:xfrm>
              <a:off x="6749415" y="3991001"/>
              <a:ext cx="525780" cy="369332"/>
            </a:xfrm>
            <a:prstGeom prst="rect">
              <a:avLst/>
            </a:prstGeom>
            <a:noFill/>
          </p:spPr>
          <p:txBody>
            <a:bodyPr wrap="square" rtlCol="0">
              <a:spAutoFit/>
            </a:bodyPr>
            <a:lstStyle/>
            <a:p>
              <a:r>
                <a:rPr lang="fr-CH" dirty="0"/>
                <a:t>34</a:t>
              </a:r>
            </a:p>
          </p:txBody>
        </p:sp>
        <p:sp>
          <p:nvSpPr>
            <p:cNvPr id="46" name="ZoneTexte 45">
              <a:extLst>
                <a:ext uri="{FF2B5EF4-FFF2-40B4-BE49-F238E27FC236}">
                  <a16:creationId xmlns:a16="http://schemas.microsoft.com/office/drawing/2014/main" id="{13B7D173-854B-48D1-B9EF-C58A1AE3F11C}"/>
                </a:ext>
              </a:extLst>
            </p:cNvPr>
            <p:cNvSpPr txBox="1"/>
            <p:nvPr/>
          </p:nvSpPr>
          <p:spPr>
            <a:xfrm>
              <a:off x="7016958" y="3198634"/>
              <a:ext cx="579120" cy="369332"/>
            </a:xfrm>
            <a:prstGeom prst="rect">
              <a:avLst/>
            </a:prstGeom>
            <a:noFill/>
          </p:spPr>
          <p:txBody>
            <a:bodyPr wrap="square" rtlCol="0">
              <a:spAutoFit/>
            </a:bodyPr>
            <a:lstStyle/>
            <a:p>
              <a:r>
                <a:rPr lang="fr-CH" dirty="0"/>
                <a:t>33</a:t>
              </a:r>
            </a:p>
          </p:txBody>
        </p:sp>
        <p:sp>
          <p:nvSpPr>
            <p:cNvPr id="47" name="ZoneTexte 46">
              <a:extLst>
                <a:ext uri="{FF2B5EF4-FFF2-40B4-BE49-F238E27FC236}">
                  <a16:creationId xmlns:a16="http://schemas.microsoft.com/office/drawing/2014/main" id="{F03ABA7A-B66D-44E8-B0F9-B71E53333163}"/>
                </a:ext>
              </a:extLst>
            </p:cNvPr>
            <p:cNvSpPr txBox="1"/>
            <p:nvPr/>
          </p:nvSpPr>
          <p:spPr>
            <a:xfrm>
              <a:off x="6882280" y="3631024"/>
              <a:ext cx="523574" cy="369332"/>
            </a:xfrm>
            <a:prstGeom prst="rect">
              <a:avLst/>
            </a:prstGeom>
            <a:noFill/>
          </p:spPr>
          <p:txBody>
            <a:bodyPr wrap="square" rtlCol="0">
              <a:spAutoFit/>
            </a:bodyPr>
            <a:lstStyle/>
            <a:p>
              <a:r>
                <a:rPr lang="fr-CH" dirty="0"/>
                <a:t>32</a:t>
              </a:r>
            </a:p>
          </p:txBody>
        </p:sp>
      </p:grpSp>
      <p:sp>
        <p:nvSpPr>
          <p:cNvPr id="5" name="Ovale 4">
            <a:extLst>
              <a:ext uri="{FF2B5EF4-FFF2-40B4-BE49-F238E27FC236}">
                <a16:creationId xmlns:a16="http://schemas.microsoft.com/office/drawing/2014/main" id="{6BA41273-3AC9-4C8D-896D-B6B9963AD383}"/>
              </a:ext>
            </a:extLst>
          </p:cNvPr>
          <p:cNvSpPr/>
          <p:nvPr/>
        </p:nvSpPr>
        <p:spPr>
          <a:xfrm rot="3080338">
            <a:off x="4335328" y="5564185"/>
            <a:ext cx="443345" cy="108722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e 47">
            <a:extLst>
              <a:ext uri="{FF2B5EF4-FFF2-40B4-BE49-F238E27FC236}">
                <a16:creationId xmlns:a16="http://schemas.microsoft.com/office/drawing/2014/main" id="{34B3425E-9F81-46F2-8B11-571F27BDECA3}"/>
              </a:ext>
            </a:extLst>
          </p:cNvPr>
          <p:cNvSpPr/>
          <p:nvPr/>
        </p:nvSpPr>
        <p:spPr>
          <a:xfrm rot="3478986">
            <a:off x="5882478" y="4415676"/>
            <a:ext cx="443345" cy="108722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e 48">
            <a:extLst>
              <a:ext uri="{FF2B5EF4-FFF2-40B4-BE49-F238E27FC236}">
                <a16:creationId xmlns:a16="http://schemas.microsoft.com/office/drawing/2014/main" id="{71492B82-2D52-4212-9797-D85CBDAB676A}"/>
              </a:ext>
            </a:extLst>
          </p:cNvPr>
          <p:cNvSpPr/>
          <p:nvPr/>
        </p:nvSpPr>
        <p:spPr>
          <a:xfrm rot="268161">
            <a:off x="7882377" y="2733383"/>
            <a:ext cx="568063" cy="176414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e 49">
            <a:extLst>
              <a:ext uri="{FF2B5EF4-FFF2-40B4-BE49-F238E27FC236}">
                <a16:creationId xmlns:a16="http://schemas.microsoft.com/office/drawing/2014/main" id="{0D09C5A0-E442-4CDE-A5EA-2D85894EDCFF}"/>
              </a:ext>
            </a:extLst>
          </p:cNvPr>
          <p:cNvSpPr/>
          <p:nvPr/>
        </p:nvSpPr>
        <p:spPr>
          <a:xfrm rot="7766819">
            <a:off x="4500939" y="4488691"/>
            <a:ext cx="502797" cy="125670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e 50">
            <a:extLst>
              <a:ext uri="{FF2B5EF4-FFF2-40B4-BE49-F238E27FC236}">
                <a16:creationId xmlns:a16="http://schemas.microsoft.com/office/drawing/2014/main" id="{E974C7E5-B69C-4F09-93AD-EC38300FC04A}"/>
              </a:ext>
            </a:extLst>
          </p:cNvPr>
          <p:cNvSpPr/>
          <p:nvPr/>
        </p:nvSpPr>
        <p:spPr>
          <a:xfrm rot="8963546">
            <a:off x="7512262" y="1992852"/>
            <a:ext cx="443345" cy="108722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5591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Random</a:t>
            </a:r>
            <a:r>
              <a:rPr lang="fr-CH" dirty="0">
                <a:solidFill>
                  <a:schemeClr val="accent1"/>
                </a:solidFill>
              </a:rPr>
              <a:t> insertion : </a:t>
            </a:r>
            <a:r>
              <a:rPr lang="fr-CH" dirty="0" err="1">
                <a:solidFill>
                  <a:schemeClr val="accent1"/>
                </a:solidFill>
              </a:rPr>
              <a:t>why</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31</a:t>
            </a:fld>
            <a:endParaRPr lang="fr-CH"/>
          </a:p>
        </p:txBody>
      </p:sp>
      <p:sp>
        <p:nvSpPr>
          <p:cNvPr id="48" name="Espace réservé du contenu 2">
            <a:extLst>
              <a:ext uri="{FF2B5EF4-FFF2-40B4-BE49-F238E27FC236}">
                <a16:creationId xmlns:a16="http://schemas.microsoft.com/office/drawing/2014/main" id="{28716D8F-6B07-4043-AD4C-06081607A30F}"/>
              </a:ext>
            </a:extLst>
          </p:cNvPr>
          <p:cNvSpPr>
            <a:spLocks noGrp="1"/>
          </p:cNvSpPr>
          <p:nvPr>
            <p:ph idx="1"/>
          </p:nvPr>
        </p:nvSpPr>
        <p:spPr>
          <a:xfrm>
            <a:off x="890007" y="2331387"/>
            <a:ext cx="10515600" cy="3178609"/>
          </a:xfrm>
        </p:spPr>
        <p:txBody>
          <a:bodyPr>
            <a:normAutofit/>
          </a:bodyPr>
          <a:lstStyle/>
          <a:p>
            <a:pPr>
              <a:buClr>
                <a:schemeClr val="accent1"/>
              </a:buClr>
              <a:buSzPct val="130000"/>
            </a:pPr>
            <a:r>
              <a:rPr lang="fr-CH" sz="3200" dirty="0"/>
              <a:t>More </a:t>
            </a:r>
            <a:r>
              <a:rPr lang="fr-CH" sz="3200" dirty="0" err="1"/>
              <a:t>diversity</a:t>
            </a:r>
            <a:endParaRPr lang="fr-CH" sz="3200" dirty="0"/>
          </a:p>
          <a:p>
            <a:pPr>
              <a:buClr>
                <a:schemeClr val="accent1"/>
              </a:buClr>
              <a:buSzPct val="130000"/>
            </a:pPr>
            <a:endParaRPr lang="fr-CH" sz="3200" dirty="0"/>
          </a:p>
          <a:p>
            <a:pPr>
              <a:buClr>
                <a:schemeClr val="accent1"/>
              </a:buClr>
              <a:buSzPct val="130000"/>
            </a:pPr>
            <a:r>
              <a:rPr lang="fr-CH" sz="3200" dirty="0" err="1"/>
              <a:t>Each</a:t>
            </a:r>
            <a:r>
              <a:rPr lang="fr-CH" sz="3200" dirty="0"/>
              <a:t> car can </a:t>
            </a:r>
            <a:r>
              <a:rPr lang="fr-CH" sz="3200" dirty="0" err="1"/>
              <a:t>reach</a:t>
            </a:r>
            <a:r>
              <a:rPr lang="fr-CH" sz="3200" dirty="0"/>
              <a:t> </a:t>
            </a:r>
            <a:r>
              <a:rPr lang="fr-CH" sz="3200" dirty="0" err="1"/>
              <a:t>every</a:t>
            </a:r>
            <a:r>
              <a:rPr lang="fr-CH" sz="3200" dirty="0"/>
              <a:t> places</a:t>
            </a:r>
          </a:p>
          <a:p>
            <a:pPr>
              <a:buClr>
                <a:schemeClr val="accent1"/>
              </a:buClr>
              <a:buSzPct val="130000"/>
            </a:pPr>
            <a:endParaRPr lang="fr-CH" sz="3200" dirty="0"/>
          </a:p>
          <a:p>
            <a:pPr>
              <a:buClr>
                <a:schemeClr val="accent1"/>
              </a:buClr>
              <a:buSzPct val="130000"/>
            </a:pPr>
            <a:r>
              <a:rPr lang="fr-CH" sz="3200" dirty="0" err="1"/>
              <a:t>Closer</a:t>
            </a:r>
            <a:r>
              <a:rPr lang="fr-CH" sz="3200" dirty="0"/>
              <a:t> to real situation</a:t>
            </a:r>
          </a:p>
          <a:p>
            <a:endParaRPr lang="fr-CH" sz="3200" dirty="0"/>
          </a:p>
          <a:p>
            <a:endParaRPr lang="fr-CH" sz="3200" dirty="0"/>
          </a:p>
          <a:p>
            <a:endParaRPr lang="fr-CH" sz="3200" dirty="0"/>
          </a:p>
          <a:p>
            <a:endParaRPr lang="fr-CH" sz="3200" dirty="0"/>
          </a:p>
          <a:p>
            <a:endParaRPr lang="fr-CH" sz="3200" dirty="0"/>
          </a:p>
          <a:p>
            <a:endParaRPr lang="fr-CH" sz="3200" dirty="0"/>
          </a:p>
        </p:txBody>
      </p:sp>
    </p:spTree>
    <p:extLst>
      <p:ext uri="{BB962C8B-B14F-4D97-AF65-F5344CB8AC3E}">
        <p14:creationId xmlns:p14="http://schemas.microsoft.com/office/powerpoint/2010/main" val="2903261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Random</a:t>
            </a:r>
            <a:r>
              <a:rPr lang="fr-CH" dirty="0">
                <a:solidFill>
                  <a:schemeClr val="accent1"/>
                </a:solidFill>
              </a:rPr>
              <a:t> insertion : how</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32</a:t>
            </a:fld>
            <a:endParaRPr lang="fr-CH"/>
          </a:p>
        </p:txBody>
      </p:sp>
      <p:sp>
        <p:nvSpPr>
          <p:cNvPr id="5" name="Espace réservé du contenu 2">
            <a:extLst>
              <a:ext uri="{FF2B5EF4-FFF2-40B4-BE49-F238E27FC236}">
                <a16:creationId xmlns:a16="http://schemas.microsoft.com/office/drawing/2014/main" id="{3D4C1923-A051-4BC5-9039-B923C4CFFF62}"/>
              </a:ext>
            </a:extLst>
          </p:cNvPr>
          <p:cNvSpPr>
            <a:spLocks noGrp="1"/>
          </p:cNvSpPr>
          <p:nvPr>
            <p:ph idx="1"/>
          </p:nvPr>
        </p:nvSpPr>
        <p:spPr>
          <a:xfrm>
            <a:off x="890007" y="2331387"/>
            <a:ext cx="10515600" cy="3178609"/>
          </a:xfrm>
        </p:spPr>
        <p:txBody>
          <a:bodyPr>
            <a:normAutofit/>
          </a:bodyPr>
          <a:lstStyle/>
          <a:p>
            <a:pPr>
              <a:buClr>
                <a:schemeClr val="accent1"/>
              </a:buClr>
              <a:buSzPct val="130000"/>
            </a:pPr>
            <a:r>
              <a:rPr lang="fr-CH" sz="3200" dirty="0"/>
              <a:t>Global «Exit-Entry place»</a:t>
            </a:r>
          </a:p>
          <a:p>
            <a:pPr>
              <a:buClr>
                <a:schemeClr val="accent1"/>
              </a:buClr>
              <a:buSzPct val="130000"/>
            </a:pPr>
            <a:endParaRPr lang="fr-CH" sz="3200" dirty="0"/>
          </a:p>
          <a:p>
            <a:pPr>
              <a:buClr>
                <a:schemeClr val="accent1"/>
              </a:buClr>
              <a:buSzPct val="130000"/>
            </a:pPr>
            <a:r>
              <a:rPr lang="fr-CH" sz="3200" dirty="0"/>
              <a:t>All </a:t>
            </a:r>
            <a:r>
              <a:rPr lang="fr-CH" sz="3200" dirty="0" err="1"/>
              <a:t>exiting</a:t>
            </a:r>
            <a:r>
              <a:rPr lang="fr-CH" sz="3200" dirty="0"/>
              <a:t> cars go in the «Exit-Entry place»</a:t>
            </a:r>
          </a:p>
          <a:p>
            <a:pPr>
              <a:buClr>
                <a:schemeClr val="accent1"/>
              </a:buClr>
              <a:buSzPct val="130000"/>
            </a:pPr>
            <a:endParaRPr lang="fr-CH" sz="3200" dirty="0"/>
          </a:p>
          <a:p>
            <a:pPr>
              <a:buClr>
                <a:schemeClr val="accent1"/>
              </a:buClr>
              <a:buSzPct val="130000"/>
            </a:pPr>
            <a:r>
              <a:rPr lang="fr-CH" sz="3200" dirty="0" err="1"/>
              <a:t>Random</a:t>
            </a:r>
            <a:r>
              <a:rPr lang="fr-CH" sz="3200" dirty="0"/>
              <a:t> insertion (high rate) : to </a:t>
            </a:r>
            <a:r>
              <a:rPr lang="fr-CH" sz="3200" dirty="0" err="1"/>
              <a:t>keep</a:t>
            </a:r>
            <a:r>
              <a:rPr lang="fr-CH" sz="3200" dirty="0"/>
              <a:t> cars on the road</a:t>
            </a:r>
          </a:p>
          <a:p>
            <a:endParaRPr lang="fr-CH" sz="3200" dirty="0"/>
          </a:p>
          <a:p>
            <a:endParaRPr lang="fr-CH" sz="3200" dirty="0"/>
          </a:p>
          <a:p>
            <a:endParaRPr lang="fr-CH" sz="3200" dirty="0"/>
          </a:p>
          <a:p>
            <a:endParaRPr lang="fr-CH" sz="3200" dirty="0"/>
          </a:p>
          <a:p>
            <a:endParaRPr lang="fr-CH" sz="3200" dirty="0"/>
          </a:p>
          <a:p>
            <a:endParaRPr lang="fr-CH" sz="3200" dirty="0"/>
          </a:p>
        </p:txBody>
      </p:sp>
    </p:spTree>
    <p:extLst>
      <p:ext uri="{BB962C8B-B14F-4D97-AF65-F5344CB8AC3E}">
        <p14:creationId xmlns:p14="http://schemas.microsoft.com/office/powerpoint/2010/main" val="823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Random</a:t>
            </a:r>
            <a:r>
              <a:rPr lang="fr-CH" dirty="0">
                <a:solidFill>
                  <a:schemeClr val="accent1"/>
                </a:solidFill>
              </a:rPr>
              <a:t> insertion : Petri Net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33</a:t>
            </a:fld>
            <a:endParaRPr lang="fr-CH"/>
          </a:p>
        </p:txBody>
      </p:sp>
      <p:pic>
        <p:nvPicPr>
          <p:cNvPr id="7" name="Image 6">
            <a:extLst>
              <a:ext uri="{FF2B5EF4-FFF2-40B4-BE49-F238E27FC236}">
                <a16:creationId xmlns:a16="http://schemas.microsoft.com/office/drawing/2014/main" id="{8938FFD8-6C9A-4509-A11B-96D8CBF4E801}"/>
              </a:ext>
            </a:extLst>
          </p:cNvPr>
          <p:cNvPicPr>
            <a:picLocks noChangeAspect="1"/>
          </p:cNvPicPr>
          <p:nvPr/>
        </p:nvPicPr>
        <p:blipFill>
          <a:blip r:embed="rId2"/>
          <a:stretch>
            <a:fillRect/>
          </a:stretch>
        </p:blipFill>
        <p:spPr>
          <a:xfrm>
            <a:off x="1573530" y="1506263"/>
            <a:ext cx="9044940" cy="4850087"/>
          </a:xfrm>
          <a:prstGeom prst="rect">
            <a:avLst/>
          </a:prstGeom>
          <a:ln>
            <a:solidFill>
              <a:schemeClr val="tx1"/>
            </a:solidFill>
          </a:ln>
        </p:spPr>
      </p:pic>
      <p:sp>
        <p:nvSpPr>
          <p:cNvPr id="8" name="Rectangle 7">
            <a:extLst>
              <a:ext uri="{FF2B5EF4-FFF2-40B4-BE49-F238E27FC236}">
                <a16:creationId xmlns:a16="http://schemas.microsoft.com/office/drawing/2014/main" id="{866F1E7F-2755-4E61-BD66-17EFD9C64095}"/>
              </a:ext>
            </a:extLst>
          </p:cNvPr>
          <p:cNvSpPr/>
          <p:nvPr/>
        </p:nvSpPr>
        <p:spPr>
          <a:xfrm>
            <a:off x="1935480" y="5539740"/>
            <a:ext cx="8321040" cy="816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046428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Results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34</a:t>
            </a:fld>
            <a:endParaRPr lang="fr-CH"/>
          </a:p>
        </p:txBody>
      </p:sp>
      <p:pic>
        <p:nvPicPr>
          <p:cNvPr id="8" name="Image 7">
            <a:extLst>
              <a:ext uri="{FF2B5EF4-FFF2-40B4-BE49-F238E27FC236}">
                <a16:creationId xmlns:a16="http://schemas.microsoft.com/office/drawing/2014/main" id="{EF9A2BE0-50B5-4FA2-9BCA-50F711190745}"/>
              </a:ext>
            </a:extLst>
          </p:cNvPr>
          <p:cNvPicPr>
            <a:picLocks noChangeAspect="1"/>
          </p:cNvPicPr>
          <p:nvPr/>
        </p:nvPicPr>
        <p:blipFill>
          <a:blip r:embed="rId2"/>
          <a:stretch>
            <a:fillRect/>
          </a:stretch>
        </p:blipFill>
        <p:spPr>
          <a:xfrm>
            <a:off x="3750890" y="1592530"/>
            <a:ext cx="1790046" cy="4680000"/>
          </a:xfrm>
          <a:prstGeom prst="rect">
            <a:avLst/>
          </a:prstGeom>
          <a:ln>
            <a:solidFill>
              <a:schemeClr val="tx1"/>
            </a:solidFill>
          </a:ln>
        </p:spPr>
      </p:pic>
      <p:pic>
        <p:nvPicPr>
          <p:cNvPr id="11" name="Image 10">
            <a:extLst>
              <a:ext uri="{FF2B5EF4-FFF2-40B4-BE49-F238E27FC236}">
                <a16:creationId xmlns:a16="http://schemas.microsoft.com/office/drawing/2014/main" id="{B6DD9B18-F66F-431E-B283-8C2C5881D3D0}"/>
              </a:ext>
            </a:extLst>
          </p:cNvPr>
          <p:cNvPicPr>
            <a:picLocks noChangeAspect="1"/>
          </p:cNvPicPr>
          <p:nvPr/>
        </p:nvPicPr>
        <p:blipFill>
          <a:blip r:embed="rId3"/>
          <a:stretch>
            <a:fillRect/>
          </a:stretch>
        </p:blipFill>
        <p:spPr>
          <a:xfrm>
            <a:off x="6817550" y="1592530"/>
            <a:ext cx="1629818" cy="4680000"/>
          </a:xfrm>
          <a:prstGeom prst="rect">
            <a:avLst/>
          </a:prstGeom>
          <a:ln>
            <a:solidFill>
              <a:schemeClr val="tx1"/>
            </a:solidFill>
          </a:ln>
        </p:spPr>
      </p:pic>
    </p:spTree>
    <p:extLst>
      <p:ext uri="{BB962C8B-B14F-4D97-AF65-F5344CB8AC3E}">
        <p14:creationId xmlns:p14="http://schemas.microsoft.com/office/powerpoint/2010/main" val="289686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r>
              <a:rPr lang="fr-CH" dirty="0">
                <a:solidFill>
                  <a:schemeClr val="accent1"/>
                </a:solidFill>
              </a:rPr>
              <a:t> : </a:t>
            </a:r>
            <a:r>
              <a:rPr lang="fr-CH" dirty="0" err="1">
                <a:solidFill>
                  <a:schemeClr val="accent1"/>
                </a:solidFill>
              </a:rPr>
              <a:t>Overload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35</a:t>
            </a:fld>
            <a:endParaRPr lang="fr-CH"/>
          </a:p>
        </p:txBody>
      </p:sp>
      <p:pic>
        <p:nvPicPr>
          <p:cNvPr id="5" name="Image 4">
            <a:extLst>
              <a:ext uri="{FF2B5EF4-FFF2-40B4-BE49-F238E27FC236}">
                <a16:creationId xmlns:a16="http://schemas.microsoft.com/office/drawing/2014/main" id="{26AA837B-B966-4403-9B7B-C8FF63E91C5A}"/>
              </a:ext>
            </a:extLst>
          </p:cNvPr>
          <p:cNvPicPr>
            <a:picLocks noChangeAspect="1"/>
          </p:cNvPicPr>
          <p:nvPr/>
        </p:nvPicPr>
        <p:blipFill>
          <a:blip r:embed="rId2"/>
          <a:stretch>
            <a:fillRect/>
          </a:stretch>
        </p:blipFill>
        <p:spPr>
          <a:xfrm>
            <a:off x="696000" y="1794468"/>
            <a:ext cx="5400000" cy="3953155"/>
          </a:xfrm>
          <a:prstGeom prst="rect">
            <a:avLst/>
          </a:prstGeom>
        </p:spPr>
      </p:pic>
      <p:pic>
        <p:nvPicPr>
          <p:cNvPr id="7" name="Image 6">
            <a:extLst>
              <a:ext uri="{FF2B5EF4-FFF2-40B4-BE49-F238E27FC236}">
                <a16:creationId xmlns:a16="http://schemas.microsoft.com/office/drawing/2014/main" id="{B201F909-DD04-4E67-8E7F-7CEDCC0697BE}"/>
              </a:ext>
            </a:extLst>
          </p:cNvPr>
          <p:cNvPicPr>
            <a:picLocks noChangeAspect="1"/>
          </p:cNvPicPr>
          <p:nvPr/>
        </p:nvPicPr>
        <p:blipFill>
          <a:blip r:embed="rId3"/>
          <a:stretch>
            <a:fillRect/>
          </a:stretch>
        </p:blipFill>
        <p:spPr>
          <a:xfrm>
            <a:off x="6306970" y="1794468"/>
            <a:ext cx="5400000" cy="3992529"/>
          </a:xfrm>
          <a:prstGeom prst="rect">
            <a:avLst/>
          </a:prstGeom>
        </p:spPr>
      </p:pic>
      <p:sp>
        <p:nvSpPr>
          <p:cNvPr id="41" name="ZoneTexte 40">
            <a:extLst>
              <a:ext uri="{FF2B5EF4-FFF2-40B4-BE49-F238E27FC236}">
                <a16:creationId xmlns:a16="http://schemas.microsoft.com/office/drawing/2014/main" id="{354F2A2B-1D1B-43D9-AB12-EC270595BC64}"/>
              </a:ext>
            </a:extLst>
          </p:cNvPr>
          <p:cNvSpPr txBox="1"/>
          <p:nvPr/>
        </p:nvSpPr>
        <p:spPr>
          <a:xfrm>
            <a:off x="3139440" y="5840968"/>
            <a:ext cx="1150620" cy="369332"/>
          </a:xfrm>
          <a:prstGeom prst="rect">
            <a:avLst/>
          </a:prstGeom>
          <a:noFill/>
        </p:spPr>
        <p:txBody>
          <a:bodyPr wrap="square" rtlCol="0">
            <a:spAutoFit/>
          </a:bodyPr>
          <a:lstStyle/>
          <a:p>
            <a:r>
              <a:rPr lang="fr-CH" dirty="0" err="1"/>
              <a:t>Before</a:t>
            </a:r>
            <a:endParaRPr lang="fr-CH" dirty="0"/>
          </a:p>
        </p:txBody>
      </p:sp>
      <p:sp>
        <p:nvSpPr>
          <p:cNvPr id="52" name="ZoneTexte 51">
            <a:extLst>
              <a:ext uri="{FF2B5EF4-FFF2-40B4-BE49-F238E27FC236}">
                <a16:creationId xmlns:a16="http://schemas.microsoft.com/office/drawing/2014/main" id="{0A5BE51C-FDC5-4E13-88C9-DBE119D1EC9C}"/>
              </a:ext>
            </a:extLst>
          </p:cNvPr>
          <p:cNvSpPr txBox="1"/>
          <p:nvPr/>
        </p:nvSpPr>
        <p:spPr>
          <a:xfrm>
            <a:off x="8663940" y="5840968"/>
            <a:ext cx="1150620" cy="369332"/>
          </a:xfrm>
          <a:prstGeom prst="rect">
            <a:avLst/>
          </a:prstGeom>
          <a:noFill/>
        </p:spPr>
        <p:txBody>
          <a:bodyPr wrap="square" rtlCol="0">
            <a:spAutoFit/>
          </a:bodyPr>
          <a:lstStyle/>
          <a:p>
            <a:r>
              <a:rPr lang="fr-CH" dirty="0" err="1"/>
              <a:t>After</a:t>
            </a:r>
            <a:endParaRPr lang="fr-CH" dirty="0"/>
          </a:p>
        </p:txBody>
      </p:sp>
    </p:spTree>
    <p:extLst>
      <p:ext uri="{BB962C8B-B14F-4D97-AF65-F5344CB8AC3E}">
        <p14:creationId xmlns:p14="http://schemas.microsoft.com/office/powerpoint/2010/main" val="2445939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a:xfrm>
            <a:off x="838200" y="293494"/>
            <a:ext cx="10515600" cy="1325563"/>
          </a:xfrm>
        </p:spPr>
        <p:txBody>
          <a:bodyPr/>
          <a:lstStyle/>
          <a:p>
            <a:pPr algn="ctr"/>
            <a:r>
              <a:rPr lang="fr-CH" dirty="0" err="1">
                <a:solidFill>
                  <a:schemeClr val="accent1"/>
                </a:solidFill>
              </a:rPr>
              <a:t>Map</a:t>
            </a:r>
            <a:r>
              <a:rPr lang="fr-CH" dirty="0">
                <a:solidFill>
                  <a:schemeClr val="accent1"/>
                </a:solidFill>
              </a:rPr>
              <a:t> : Low </a:t>
            </a:r>
            <a:r>
              <a:rPr lang="fr-CH" dirty="0" err="1">
                <a:solidFill>
                  <a:schemeClr val="accent1"/>
                </a:solidFill>
              </a:rPr>
              <a:t>traffic</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36</a:t>
            </a:fld>
            <a:endParaRPr lang="fr-CH"/>
          </a:p>
        </p:txBody>
      </p:sp>
      <p:pic>
        <p:nvPicPr>
          <p:cNvPr id="7" name="Image 6">
            <a:extLst>
              <a:ext uri="{FF2B5EF4-FFF2-40B4-BE49-F238E27FC236}">
                <a16:creationId xmlns:a16="http://schemas.microsoft.com/office/drawing/2014/main" id="{3497D590-DB3E-4A3E-8441-F262E4062E3A}"/>
              </a:ext>
            </a:extLst>
          </p:cNvPr>
          <p:cNvPicPr>
            <a:picLocks noChangeAspect="1"/>
          </p:cNvPicPr>
          <p:nvPr/>
        </p:nvPicPr>
        <p:blipFill>
          <a:blip r:embed="rId2"/>
          <a:stretch>
            <a:fillRect/>
          </a:stretch>
        </p:blipFill>
        <p:spPr>
          <a:xfrm>
            <a:off x="672147" y="1806585"/>
            <a:ext cx="5400000" cy="4015628"/>
          </a:xfrm>
          <a:prstGeom prst="rect">
            <a:avLst/>
          </a:prstGeom>
        </p:spPr>
      </p:pic>
      <p:pic>
        <p:nvPicPr>
          <p:cNvPr id="41" name="Image 40">
            <a:extLst>
              <a:ext uri="{FF2B5EF4-FFF2-40B4-BE49-F238E27FC236}">
                <a16:creationId xmlns:a16="http://schemas.microsoft.com/office/drawing/2014/main" id="{2A621DF6-8593-4FBC-A48A-37433EC2431C}"/>
              </a:ext>
            </a:extLst>
          </p:cNvPr>
          <p:cNvPicPr>
            <a:picLocks noChangeAspect="1"/>
          </p:cNvPicPr>
          <p:nvPr/>
        </p:nvPicPr>
        <p:blipFill>
          <a:blip r:embed="rId3"/>
          <a:stretch>
            <a:fillRect/>
          </a:stretch>
        </p:blipFill>
        <p:spPr>
          <a:xfrm>
            <a:off x="6278579" y="1806585"/>
            <a:ext cx="5400000" cy="3917369"/>
          </a:xfrm>
          <a:prstGeom prst="rect">
            <a:avLst/>
          </a:prstGeom>
        </p:spPr>
      </p:pic>
      <p:sp>
        <p:nvSpPr>
          <p:cNvPr id="52" name="ZoneTexte 51">
            <a:extLst>
              <a:ext uri="{FF2B5EF4-FFF2-40B4-BE49-F238E27FC236}">
                <a16:creationId xmlns:a16="http://schemas.microsoft.com/office/drawing/2014/main" id="{84440649-39BB-4C63-87BF-976577B29230}"/>
              </a:ext>
            </a:extLst>
          </p:cNvPr>
          <p:cNvSpPr txBox="1"/>
          <p:nvPr/>
        </p:nvSpPr>
        <p:spPr>
          <a:xfrm>
            <a:off x="3108960" y="5818108"/>
            <a:ext cx="1150620" cy="369332"/>
          </a:xfrm>
          <a:prstGeom prst="rect">
            <a:avLst/>
          </a:prstGeom>
          <a:noFill/>
        </p:spPr>
        <p:txBody>
          <a:bodyPr wrap="square" rtlCol="0">
            <a:spAutoFit/>
          </a:bodyPr>
          <a:lstStyle/>
          <a:p>
            <a:r>
              <a:rPr lang="fr-CH" dirty="0" err="1"/>
              <a:t>Before</a:t>
            </a:r>
            <a:endParaRPr lang="fr-CH" dirty="0"/>
          </a:p>
        </p:txBody>
      </p:sp>
      <p:sp>
        <p:nvSpPr>
          <p:cNvPr id="53" name="ZoneTexte 52">
            <a:extLst>
              <a:ext uri="{FF2B5EF4-FFF2-40B4-BE49-F238E27FC236}">
                <a16:creationId xmlns:a16="http://schemas.microsoft.com/office/drawing/2014/main" id="{7223F65A-D528-45D9-9238-44198F3E9744}"/>
              </a:ext>
            </a:extLst>
          </p:cNvPr>
          <p:cNvSpPr txBox="1"/>
          <p:nvPr/>
        </p:nvSpPr>
        <p:spPr>
          <a:xfrm>
            <a:off x="8633460" y="5818108"/>
            <a:ext cx="1150620" cy="369332"/>
          </a:xfrm>
          <a:prstGeom prst="rect">
            <a:avLst/>
          </a:prstGeom>
          <a:noFill/>
        </p:spPr>
        <p:txBody>
          <a:bodyPr wrap="square" rtlCol="0">
            <a:spAutoFit/>
          </a:bodyPr>
          <a:lstStyle/>
          <a:p>
            <a:r>
              <a:rPr lang="fr-CH" dirty="0" err="1"/>
              <a:t>After</a:t>
            </a:r>
            <a:endParaRPr lang="fr-CH" dirty="0"/>
          </a:p>
        </p:txBody>
      </p:sp>
    </p:spTree>
    <p:extLst>
      <p:ext uri="{BB962C8B-B14F-4D97-AF65-F5344CB8AC3E}">
        <p14:creationId xmlns:p14="http://schemas.microsoft.com/office/powerpoint/2010/main" val="2100799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37</a:t>
            </a:fld>
            <a:endParaRPr lang="fr-CH"/>
          </a:p>
        </p:txBody>
      </p:sp>
      <p:pic>
        <p:nvPicPr>
          <p:cNvPr id="41" name="Image 40" descr="Une image contenant carte&#10;&#10;Description générée automatiquement">
            <a:extLst>
              <a:ext uri="{FF2B5EF4-FFF2-40B4-BE49-F238E27FC236}">
                <a16:creationId xmlns:a16="http://schemas.microsoft.com/office/drawing/2014/main" id="{5D194E76-4F84-42C1-A4D9-AEB168DA5C6A}"/>
              </a:ext>
            </a:extLst>
          </p:cNvPr>
          <p:cNvPicPr>
            <a:picLocks noChangeAspect="1"/>
          </p:cNvPicPr>
          <p:nvPr/>
        </p:nvPicPr>
        <p:blipFill rotWithShape="1">
          <a:blip r:embed="rId2">
            <a:extLst>
              <a:ext uri="{28A0092B-C50C-407E-A947-70E740481C1C}">
                <a14:useLocalDpi xmlns:a14="http://schemas.microsoft.com/office/drawing/2010/main" val="0"/>
              </a:ext>
            </a:extLst>
          </a:blip>
          <a:srcRect l="2008" t="494"/>
          <a:stretch/>
        </p:blipFill>
        <p:spPr>
          <a:xfrm>
            <a:off x="6598919" y="1814331"/>
            <a:ext cx="5273039" cy="3847491"/>
          </a:xfrm>
          <a:prstGeom prst="rect">
            <a:avLst/>
          </a:prstGeom>
        </p:spPr>
      </p:pic>
      <p:sp>
        <p:nvSpPr>
          <p:cNvPr id="48" name="Espace réservé du contenu 2">
            <a:extLst>
              <a:ext uri="{FF2B5EF4-FFF2-40B4-BE49-F238E27FC236}">
                <a16:creationId xmlns:a16="http://schemas.microsoft.com/office/drawing/2014/main" id="{46CB4CE5-E2E5-4715-BD14-AFDBD7E62E1E}"/>
              </a:ext>
            </a:extLst>
          </p:cNvPr>
          <p:cNvSpPr>
            <a:spLocks noGrp="1"/>
          </p:cNvSpPr>
          <p:nvPr>
            <p:ph idx="1"/>
          </p:nvPr>
        </p:nvSpPr>
        <p:spPr>
          <a:xfrm>
            <a:off x="611530" y="2340162"/>
            <a:ext cx="10515600" cy="3178609"/>
          </a:xfrm>
        </p:spPr>
        <p:txBody>
          <a:bodyPr>
            <a:normAutofit/>
          </a:bodyPr>
          <a:lstStyle/>
          <a:p>
            <a:pPr>
              <a:buClr>
                <a:schemeClr val="accent1"/>
              </a:buClr>
              <a:buSzPct val="130000"/>
            </a:pPr>
            <a:r>
              <a:rPr lang="fr-CH" sz="3200" dirty="0"/>
              <a:t>Model </a:t>
            </a:r>
            <a:r>
              <a:rPr lang="fr-CH" sz="3200" dirty="0" err="1"/>
              <a:t>complexity</a:t>
            </a:r>
            <a:endParaRPr lang="fr-CH" sz="3200" dirty="0"/>
          </a:p>
          <a:p>
            <a:pPr>
              <a:buClr>
                <a:schemeClr val="accent1"/>
              </a:buClr>
              <a:buSzPct val="130000"/>
            </a:pPr>
            <a:endParaRPr lang="fr-CH" sz="3200" dirty="0"/>
          </a:p>
          <a:p>
            <a:pPr>
              <a:buClr>
                <a:schemeClr val="accent1"/>
              </a:buClr>
              <a:buSzPct val="130000"/>
            </a:pPr>
            <a:r>
              <a:rPr lang="fr-CH" sz="3200" dirty="0"/>
              <a:t>Time </a:t>
            </a:r>
            <a:r>
              <a:rPr lang="fr-CH" sz="3200" dirty="0" err="1"/>
              <a:t>complexity</a:t>
            </a:r>
            <a:endParaRPr lang="fr-CH" sz="3200" dirty="0"/>
          </a:p>
          <a:p>
            <a:pPr>
              <a:buClr>
                <a:schemeClr val="accent1"/>
              </a:buClr>
              <a:buSzPct val="130000"/>
            </a:pPr>
            <a:endParaRPr lang="fr-CH" sz="3200" dirty="0"/>
          </a:p>
          <a:p>
            <a:pPr>
              <a:buClr>
                <a:schemeClr val="accent1"/>
              </a:buClr>
              <a:buSzPct val="130000"/>
            </a:pPr>
            <a:r>
              <a:rPr lang="fr-CH" sz="3200" dirty="0" err="1"/>
              <a:t>Evaluate</a:t>
            </a:r>
            <a:r>
              <a:rPr lang="fr-CH" sz="3200" dirty="0"/>
              <a:t> </a:t>
            </a:r>
            <a:r>
              <a:rPr lang="fr-CH" sz="3200" dirty="0" err="1"/>
              <a:t>random</a:t>
            </a:r>
            <a:r>
              <a:rPr lang="fr-CH" sz="3200" dirty="0"/>
              <a:t> </a:t>
            </a:r>
            <a:r>
              <a:rPr lang="fr-CH" sz="3200" dirty="0" err="1"/>
              <a:t>reinsertion</a:t>
            </a:r>
            <a:endParaRPr lang="fr-CH" sz="3200" dirty="0"/>
          </a:p>
          <a:p>
            <a:endParaRPr lang="fr-CH" sz="3200" dirty="0"/>
          </a:p>
          <a:p>
            <a:endParaRPr lang="fr-CH" sz="3200" dirty="0"/>
          </a:p>
          <a:p>
            <a:endParaRPr lang="fr-CH" sz="3200" dirty="0"/>
          </a:p>
        </p:txBody>
      </p:sp>
    </p:spTree>
    <p:extLst>
      <p:ext uri="{BB962C8B-B14F-4D97-AF65-F5344CB8AC3E}">
        <p14:creationId xmlns:p14="http://schemas.microsoft.com/office/powerpoint/2010/main" val="163667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r>
              <a:rPr lang="fr-CH" dirty="0">
                <a:solidFill>
                  <a:schemeClr val="accent1"/>
                </a:solidFill>
              </a:rPr>
              <a:t> : </a:t>
            </a:r>
            <a:r>
              <a:rPr lang="fr-CH" dirty="0" err="1">
                <a:solidFill>
                  <a:schemeClr val="accent1"/>
                </a:solidFill>
              </a:rPr>
              <a:t>left</a:t>
            </a:r>
            <a:r>
              <a:rPr lang="fr-CH" dirty="0">
                <a:solidFill>
                  <a:schemeClr val="accent1"/>
                </a:solidFill>
              </a:rPr>
              <a:t> part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38</a:t>
            </a:fld>
            <a:endParaRPr lang="fr-CH"/>
          </a:p>
        </p:txBody>
      </p:sp>
      <p:pic>
        <p:nvPicPr>
          <p:cNvPr id="6" name="Image 5">
            <a:extLst>
              <a:ext uri="{FF2B5EF4-FFF2-40B4-BE49-F238E27FC236}">
                <a16:creationId xmlns:a16="http://schemas.microsoft.com/office/drawing/2014/main" id="{8609EE58-5B3B-45C8-91D4-525E2A1016EA}"/>
              </a:ext>
            </a:extLst>
          </p:cNvPr>
          <p:cNvPicPr>
            <a:picLocks noChangeAspect="1"/>
          </p:cNvPicPr>
          <p:nvPr/>
        </p:nvPicPr>
        <p:blipFill>
          <a:blip r:embed="rId2"/>
          <a:stretch>
            <a:fillRect/>
          </a:stretch>
        </p:blipFill>
        <p:spPr>
          <a:xfrm>
            <a:off x="3484245" y="1690688"/>
            <a:ext cx="1926095" cy="4680000"/>
          </a:xfrm>
          <a:prstGeom prst="rect">
            <a:avLst/>
          </a:prstGeom>
          <a:ln>
            <a:solidFill>
              <a:schemeClr val="bg1"/>
            </a:solidFill>
          </a:ln>
        </p:spPr>
      </p:pic>
      <p:pic>
        <p:nvPicPr>
          <p:cNvPr id="8" name="Image 7">
            <a:extLst>
              <a:ext uri="{FF2B5EF4-FFF2-40B4-BE49-F238E27FC236}">
                <a16:creationId xmlns:a16="http://schemas.microsoft.com/office/drawing/2014/main" id="{A8A4E29F-BB83-43C8-8EF6-B0A3FCE3A67A}"/>
              </a:ext>
            </a:extLst>
          </p:cNvPr>
          <p:cNvPicPr>
            <a:picLocks noChangeAspect="1"/>
          </p:cNvPicPr>
          <p:nvPr/>
        </p:nvPicPr>
        <p:blipFill>
          <a:blip r:embed="rId3"/>
          <a:stretch>
            <a:fillRect/>
          </a:stretch>
        </p:blipFill>
        <p:spPr>
          <a:xfrm>
            <a:off x="6781662" y="1690688"/>
            <a:ext cx="1926094" cy="4680000"/>
          </a:xfrm>
          <a:prstGeom prst="rect">
            <a:avLst/>
          </a:prstGeom>
        </p:spPr>
      </p:pic>
      <p:sp>
        <p:nvSpPr>
          <p:cNvPr id="11" name="ZoneTexte 10">
            <a:extLst>
              <a:ext uri="{FF2B5EF4-FFF2-40B4-BE49-F238E27FC236}">
                <a16:creationId xmlns:a16="http://schemas.microsoft.com/office/drawing/2014/main" id="{409A74FA-A6A7-4C58-A8EE-44573015E204}"/>
              </a:ext>
            </a:extLst>
          </p:cNvPr>
          <p:cNvSpPr txBox="1"/>
          <p:nvPr/>
        </p:nvSpPr>
        <p:spPr>
          <a:xfrm>
            <a:off x="2333625" y="3853191"/>
            <a:ext cx="1150620" cy="369332"/>
          </a:xfrm>
          <a:prstGeom prst="rect">
            <a:avLst/>
          </a:prstGeom>
          <a:noFill/>
        </p:spPr>
        <p:txBody>
          <a:bodyPr wrap="square" rtlCol="0">
            <a:spAutoFit/>
          </a:bodyPr>
          <a:lstStyle/>
          <a:p>
            <a:r>
              <a:rPr lang="fr-CH" dirty="0"/>
              <a:t>Global</a:t>
            </a:r>
          </a:p>
        </p:txBody>
      </p:sp>
      <p:sp>
        <p:nvSpPr>
          <p:cNvPr id="12" name="ZoneTexte 11">
            <a:extLst>
              <a:ext uri="{FF2B5EF4-FFF2-40B4-BE49-F238E27FC236}">
                <a16:creationId xmlns:a16="http://schemas.microsoft.com/office/drawing/2014/main" id="{D03EAB99-D50D-47F3-9E7B-17E4D1461C6B}"/>
              </a:ext>
            </a:extLst>
          </p:cNvPr>
          <p:cNvSpPr txBox="1"/>
          <p:nvPr/>
        </p:nvSpPr>
        <p:spPr>
          <a:xfrm>
            <a:off x="9134763" y="3853191"/>
            <a:ext cx="1150620" cy="369332"/>
          </a:xfrm>
          <a:prstGeom prst="rect">
            <a:avLst/>
          </a:prstGeom>
          <a:noFill/>
        </p:spPr>
        <p:txBody>
          <a:bodyPr wrap="square" rtlCol="0">
            <a:spAutoFit/>
          </a:bodyPr>
          <a:lstStyle/>
          <a:p>
            <a:r>
              <a:rPr lang="fr-CH" dirty="0"/>
              <a:t>Local</a:t>
            </a:r>
          </a:p>
        </p:txBody>
      </p:sp>
    </p:spTree>
    <p:extLst>
      <p:ext uri="{BB962C8B-B14F-4D97-AF65-F5344CB8AC3E}">
        <p14:creationId xmlns:p14="http://schemas.microsoft.com/office/powerpoint/2010/main" val="2426070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r>
              <a:rPr lang="fr-CH" dirty="0">
                <a:solidFill>
                  <a:schemeClr val="accent1"/>
                </a:solidFill>
              </a:rPr>
              <a:t> : </a:t>
            </a:r>
            <a:r>
              <a:rPr lang="fr-CH" dirty="0" err="1">
                <a:solidFill>
                  <a:schemeClr val="accent1"/>
                </a:solidFill>
              </a:rPr>
              <a:t>left</a:t>
            </a:r>
            <a:r>
              <a:rPr lang="fr-CH" dirty="0">
                <a:solidFill>
                  <a:schemeClr val="accent1"/>
                </a:solidFill>
              </a:rPr>
              <a:t> part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39</a:t>
            </a:fld>
            <a:endParaRPr lang="fr-CH"/>
          </a:p>
        </p:txBody>
      </p:sp>
      <p:pic>
        <p:nvPicPr>
          <p:cNvPr id="5" name="Image 4">
            <a:extLst>
              <a:ext uri="{FF2B5EF4-FFF2-40B4-BE49-F238E27FC236}">
                <a16:creationId xmlns:a16="http://schemas.microsoft.com/office/drawing/2014/main" id="{72A0D44D-B6A3-4154-890B-8DCB6661CE75}"/>
              </a:ext>
            </a:extLst>
          </p:cNvPr>
          <p:cNvPicPr>
            <a:picLocks noChangeAspect="1"/>
          </p:cNvPicPr>
          <p:nvPr/>
        </p:nvPicPr>
        <p:blipFill>
          <a:blip r:embed="rId2"/>
          <a:stretch>
            <a:fillRect/>
          </a:stretch>
        </p:blipFill>
        <p:spPr>
          <a:xfrm>
            <a:off x="2110635" y="1753235"/>
            <a:ext cx="2560530" cy="4540567"/>
          </a:xfrm>
          <a:prstGeom prst="rect">
            <a:avLst/>
          </a:prstGeom>
        </p:spPr>
      </p:pic>
      <p:sp>
        <p:nvSpPr>
          <p:cNvPr id="10" name="Espace réservé du contenu 2">
            <a:extLst>
              <a:ext uri="{FF2B5EF4-FFF2-40B4-BE49-F238E27FC236}">
                <a16:creationId xmlns:a16="http://schemas.microsoft.com/office/drawing/2014/main" id="{75C6735D-43F6-4D62-8436-52388FEF7ECC}"/>
              </a:ext>
            </a:extLst>
          </p:cNvPr>
          <p:cNvSpPr>
            <a:spLocks noGrp="1"/>
          </p:cNvSpPr>
          <p:nvPr>
            <p:ph idx="1"/>
          </p:nvPr>
        </p:nvSpPr>
        <p:spPr>
          <a:xfrm>
            <a:off x="5579770" y="2203002"/>
            <a:ext cx="10515600" cy="3178609"/>
          </a:xfrm>
        </p:spPr>
        <p:txBody>
          <a:bodyPr>
            <a:normAutofit fontScale="92500" lnSpcReduction="20000"/>
          </a:bodyPr>
          <a:lstStyle/>
          <a:p>
            <a:pPr>
              <a:buClr>
                <a:schemeClr val="accent1"/>
              </a:buClr>
              <a:buSzPct val="130000"/>
            </a:pPr>
            <a:r>
              <a:rPr lang="fr-CH" sz="3200" dirty="0" err="1"/>
              <a:t>Average</a:t>
            </a:r>
            <a:r>
              <a:rPr lang="fr-CH" sz="3200" dirty="0"/>
              <a:t> </a:t>
            </a:r>
            <a:r>
              <a:rPr lang="fr-CH" sz="3200" dirty="0" err="1"/>
              <a:t>error</a:t>
            </a:r>
            <a:r>
              <a:rPr lang="fr-CH" sz="3200" dirty="0"/>
              <a:t> : 0.15</a:t>
            </a:r>
          </a:p>
          <a:p>
            <a:pPr>
              <a:buClr>
                <a:schemeClr val="accent1"/>
              </a:buClr>
              <a:buSzPct val="130000"/>
            </a:pPr>
            <a:endParaRPr lang="fr-CH" sz="3200" dirty="0"/>
          </a:p>
          <a:p>
            <a:pPr>
              <a:buClr>
                <a:schemeClr val="accent1"/>
              </a:buClr>
              <a:buSzPct val="130000"/>
            </a:pPr>
            <a:r>
              <a:rPr lang="fr-CH" sz="3200" dirty="0"/>
              <a:t>Total </a:t>
            </a:r>
            <a:r>
              <a:rPr lang="fr-CH" sz="3200" dirty="0" err="1"/>
              <a:t>error</a:t>
            </a:r>
            <a:r>
              <a:rPr lang="fr-CH" sz="3200" dirty="0"/>
              <a:t> : 4.373</a:t>
            </a:r>
          </a:p>
          <a:p>
            <a:pPr>
              <a:buClr>
                <a:schemeClr val="accent1"/>
              </a:buClr>
              <a:buSzPct val="130000"/>
            </a:pPr>
            <a:endParaRPr lang="fr-CH" sz="3200" dirty="0"/>
          </a:p>
          <a:p>
            <a:pPr>
              <a:buClr>
                <a:schemeClr val="accent1"/>
              </a:buClr>
              <a:buSzPct val="130000"/>
            </a:pPr>
            <a:r>
              <a:rPr lang="fr-CH" sz="3200" dirty="0" err="1"/>
              <a:t>Average</a:t>
            </a:r>
            <a:r>
              <a:rPr lang="fr-CH" sz="3200" dirty="0"/>
              <a:t> </a:t>
            </a:r>
            <a:r>
              <a:rPr lang="fr-CH" sz="3200" dirty="0" err="1"/>
              <a:t>connector</a:t>
            </a:r>
            <a:r>
              <a:rPr lang="fr-CH" sz="3200" dirty="0"/>
              <a:t> </a:t>
            </a:r>
            <a:r>
              <a:rPr lang="fr-CH" sz="3200" dirty="0" err="1"/>
              <a:t>error</a:t>
            </a:r>
            <a:r>
              <a:rPr lang="fr-CH" sz="3200" dirty="0"/>
              <a:t> : 0.358</a:t>
            </a:r>
          </a:p>
          <a:p>
            <a:pPr>
              <a:buClr>
                <a:schemeClr val="accent1"/>
              </a:buClr>
              <a:buSzPct val="130000"/>
            </a:pPr>
            <a:endParaRPr lang="fr-CH" sz="3200" dirty="0"/>
          </a:p>
          <a:p>
            <a:pPr>
              <a:buClr>
                <a:schemeClr val="accent1"/>
              </a:buClr>
              <a:buSzPct val="130000"/>
            </a:pPr>
            <a:r>
              <a:rPr lang="fr-CH" sz="3200" dirty="0"/>
              <a:t>Total </a:t>
            </a:r>
            <a:r>
              <a:rPr lang="fr-CH" sz="3200" dirty="0" err="1"/>
              <a:t>connector</a:t>
            </a:r>
            <a:r>
              <a:rPr lang="fr-CH" sz="3200" dirty="0"/>
              <a:t> </a:t>
            </a:r>
            <a:r>
              <a:rPr lang="fr-CH" sz="3200" dirty="0" err="1"/>
              <a:t>error</a:t>
            </a:r>
            <a:r>
              <a:rPr lang="fr-CH" sz="3200" dirty="0"/>
              <a:t> : 2.51</a:t>
            </a:r>
          </a:p>
          <a:p>
            <a:endParaRPr lang="fr-CH" sz="3200" dirty="0"/>
          </a:p>
          <a:p>
            <a:endParaRPr lang="fr-CH" sz="3200" dirty="0"/>
          </a:p>
          <a:p>
            <a:endParaRPr lang="fr-CH" sz="3200" dirty="0"/>
          </a:p>
        </p:txBody>
      </p:sp>
    </p:spTree>
    <p:extLst>
      <p:ext uri="{BB962C8B-B14F-4D97-AF65-F5344CB8AC3E}">
        <p14:creationId xmlns:p14="http://schemas.microsoft.com/office/powerpoint/2010/main" val="58628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PRISM</a:t>
            </a:r>
          </a:p>
        </p:txBody>
      </p:sp>
      <p:sp>
        <p:nvSpPr>
          <p:cNvPr id="3" name="Espace réservé du contenu 2">
            <a:extLst>
              <a:ext uri="{FF2B5EF4-FFF2-40B4-BE49-F238E27FC236}">
                <a16:creationId xmlns:a16="http://schemas.microsoft.com/office/drawing/2014/main" id="{1CEBE30B-1F81-411A-AB09-57233FDABF7F}"/>
              </a:ext>
            </a:extLst>
          </p:cNvPr>
          <p:cNvSpPr>
            <a:spLocks noGrp="1"/>
          </p:cNvSpPr>
          <p:nvPr>
            <p:ph idx="1"/>
          </p:nvPr>
        </p:nvSpPr>
        <p:spPr>
          <a:xfrm>
            <a:off x="890007" y="2331387"/>
            <a:ext cx="10515600" cy="3178609"/>
          </a:xfrm>
        </p:spPr>
        <p:txBody>
          <a:bodyPr>
            <a:normAutofit/>
          </a:bodyPr>
          <a:lstStyle/>
          <a:p>
            <a:pPr>
              <a:buClr>
                <a:schemeClr val="accent1"/>
              </a:buClr>
              <a:buSzPct val="130000"/>
            </a:pPr>
            <a:r>
              <a:rPr lang="fr-CH" dirty="0" err="1"/>
              <a:t>Probabilistic</a:t>
            </a:r>
            <a:r>
              <a:rPr lang="fr-CH" dirty="0"/>
              <a:t> Model Checker</a:t>
            </a:r>
          </a:p>
          <a:p>
            <a:pPr>
              <a:buClr>
                <a:schemeClr val="accent1"/>
              </a:buClr>
              <a:buSzPct val="130000"/>
            </a:pPr>
            <a:endParaRPr lang="fr-CH" dirty="0"/>
          </a:p>
          <a:p>
            <a:pPr>
              <a:buClr>
                <a:schemeClr val="accent1"/>
              </a:buClr>
              <a:buSzPct val="130000"/>
            </a:pPr>
            <a:r>
              <a:rPr lang="fr-CH" dirty="0"/>
              <a:t>Analyse : </a:t>
            </a:r>
            <a:r>
              <a:rPr lang="fr-CH" dirty="0" err="1"/>
              <a:t>probabilistic</a:t>
            </a:r>
            <a:r>
              <a:rPr lang="fr-CH" dirty="0"/>
              <a:t>, </a:t>
            </a:r>
            <a:r>
              <a:rPr lang="fr-CH" dirty="0" err="1"/>
              <a:t>nondeterministic</a:t>
            </a:r>
            <a:r>
              <a:rPr lang="fr-CH" dirty="0"/>
              <a:t> and real-time </a:t>
            </a:r>
            <a:r>
              <a:rPr lang="fr-CH" dirty="0" err="1"/>
              <a:t>characteristics</a:t>
            </a:r>
            <a:endParaRPr lang="fr-CH" dirty="0"/>
          </a:p>
          <a:p>
            <a:pPr>
              <a:buClr>
                <a:schemeClr val="accent1"/>
              </a:buClr>
              <a:buSzPct val="130000"/>
            </a:pPr>
            <a:endParaRPr lang="fr-CH" dirty="0"/>
          </a:p>
          <a:p>
            <a:pPr>
              <a:buClr>
                <a:schemeClr val="accent1"/>
              </a:buClr>
              <a:buSzPct val="130000"/>
            </a:pPr>
            <a:r>
              <a:rPr lang="fr-CH" dirty="0"/>
              <a:t>Free and open source</a:t>
            </a:r>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a:t>
            </a:fld>
            <a:endParaRPr lang="fr-CH"/>
          </a:p>
        </p:txBody>
      </p:sp>
    </p:spTree>
    <p:extLst>
      <p:ext uri="{BB962C8B-B14F-4D97-AF65-F5344CB8AC3E}">
        <p14:creationId xmlns:p14="http://schemas.microsoft.com/office/powerpoint/2010/main" val="377880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r>
              <a:rPr lang="fr-CH" dirty="0">
                <a:solidFill>
                  <a:schemeClr val="accent1"/>
                </a:solidFill>
              </a:rPr>
              <a:t> : right part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40</a:t>
            </a:fld>
            <a:endParaRPr lang="fr-CH"/>
          </a:p>
        </p:txBody>
      </p:sp>
      <p:sp>
        <p:nvSpPr>
          <p:cNvPr id="11" name="ZoneTexte 10">
            <a:extLst>
              <a:ext uri="{FF2B5EF4-FFF2-40B4-BE49-F238E27FC236}">
                <a16:creationId xmlns:a16="http://schemas.microsoft.com/office/drawing/2014/main" id="{409A74FA-A6A7-4C58-A8EE-44573015E204}"/>
              </a:ext>
            </a:extLst>
          </p:cNvPr>
          <p:cNvSpPr txBox="1"/>
          <p:nvPr/>
        </p:nvSpPr>
        <p:spPr>
          <a:xfrm>
            <a:off x="2333625" y="3853191"/>
            <a:ext cx="1150620" cy="369332"/>
          </a:xfrm>
          <a:prstGeom prst="rect">
            <a:avLst/>
          </a:prstGeom>
          <a:noFill/>
        </p:spPr>
        <p:txBody>
          <a:bodyPr wrap="square" rtlCol="0">
            <a:spAutoFit/>
          </a:bodyPr>
          <a:lstStyle/>
          <a:p>
            <a:r>
              <a:rPr lang="fr-CH" dirty="0"/>
              <a:t>Global</a:t>
            </a:r>
          </a:p>
        </p:txBody>
      </p:sp>
      <p:sp>
        <p:nvSpPr>
          <p:cNvPr id="12" name="ZoneTexte 11">
            <a:extLst>
              <a:ext uri="{FF2B5EF4-FFF2-40B4-BE49-F238E27FC236}">
                <a16:creationId xmlns:a16="http://schemas.microsoft.com/office/drawing/2014/main" id="{D03EAB99-D50D-47F3-9E7B-17E4D1461C6B}"/>
              </a:ext>
            </a:extLst>
          </p:cNvPr>
          <p:cNvSpPr txBox="1"/>
          <p:nvPr/>
        </p:nvSpPr>
        <p:spPr>
          <a:xfrm>
            <a:off x="9123440" y="3853191"/>
            <a:ext cx="1150620" cy="369332"/>
          </a:xfrm>
          <a:prstGeom prst="rect">
            <a:avLst/>
          </a:prstGeom>
          <a:noFill/>
        </p:spPr>
        <p:txBody>
          <a:bodyPr wrap="square" rtlCol="0">
            <a:spAutoFit/>
          </a:bodyPr>
          <a:lstStyle/>
          <a:p>
            <a:r>
              <a:rPr lang="fr-CH" dirty="0"/>
              <a:t>Local</a:t>
            </a:r>
          </a:p>
        </p:txBody>
      </p:sp>
      <p:pic>
        <p:nvPicPr>
          <p:cNvPr id="3" name="Image 2">
            <a:extLst>
              <a:ext uri="{FF2B5EF4-FFF2-40B4-BE49-F238E27FC236}">
                <a16:creationId xmlns:a16="http://schemas.microsoft.com/office/drawing/2014/main" id="{BE8E8B67-7252-4D0F-9B11-914B8AA0EEF4}"/>
              </a:ext>
            </a:extLst>
          </p:cNvPr>
          <p:cNvPicPr>
            <a:picLocks noChangeAspect="1"/>
          </p:cNvPicPr>
          <p:nvPr/>
        </p:nvPicPr>
        <p:blipFill>
          <a:blip r:embed="rId2"/>
          <a:stretch>
            <a:fillRect/>
          </a:stretch>
        </p:blipFill>
        <p:spPr>
          <a:xfrm>
            <a:off x="3581401" y="1517857"/>
            <a:ext cx="1729051" cy="5040000"/>
          </a:xfrm>
          <a:prstGeom prst="rect">
            <a:avLst/>
          </a:prstGeom>
          <a:ln>
            <a:solidFill>
              <a:schemeClr val="tx1"/>
            </a:solidFill>
          </a:ln>
        </p:spPr>
      </p:pic>
      <p:pic>
        <p:nvPicPr>
          <p:cNvPr id="5" name="Image 4">
            <a:extLst>
              <a:ext uri="{FF2B5EF4-FFF2-40B4-BE49-F238E27FC236}">
                <a16:creationId xmlns:a16="http://schemas.microsoft.com/office/drawing/2014/main" id="{E3B6429D-6546-4BB9-ADE2-DB1A03D71400}"/>
              </a:ext>
            </a:extLst>
          </p:cNvPr>
          <p:cNvPicPr>
            <a:picLocks noChangeAspect="1"/>
          </p:cNvPicPr>
          <p:nvPr/>
        </p:nvPicPr>
        <p:blipFill>
          <a:blip r:embed="rId3"/>
          <a:stretch>
            <a:fillRect/>
          </a:stretch>
        </p:blipFill>
        <p:spPr>
          <a:xfrm>
            <a:off x="6881549" y="1517857"/>
            <a:ext cx="1729051" cy="5040000"/>
          </a:xfrm>
          <a:prstGeom prst="rect">
            <a:avLst/>
          </a:prstGeom>
          <a:ln>
            <a:solidFill>
              <a:schemeClr val="tx1"/>
            </a:solidFill>
          </a:ln>
        </p:spPr>
      </p:pic>
    </p:spTree>
    <p:extLst>
      <p:ext uri="{BB962C8B-B14F-4D97-AF65-F5344CB8AC3E}">
        <p14:creationId xmlns:p14="http://schemas.microsoft.com/office/powerpoint/2010/main" val="378006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r>
              <a:rPr lang="fr-CH" dirty="0">
                <a:solidFill>
                  <a:schemeClr val="accent1"/>
                </a:solidFill>
              </a:rPr>
              <a:t> : right part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41</a:t>
            </a:fld>
            <a:endParaRPr lang="fr-CH"/>
          </a:p>
        </p:txBody>
      </p:sp>
      <p:sp>
        <p:nvSpPr>
          <p:cNvPr id="10" name="Espace réservé du contenu 2">
            <a:extLst>
              <a:ext uri="{FF2B5EF4-FFF2-40B4-BE49-F238E27FC236}">
                <a16:creationId xmlns:a16="http://schemas.microsoft.com/office/drawing/2014/main" id="{75C6735D-43F6-4D62-8436-52388FEF7ECC}"/>
              </a:ext>
            </a:extLst>
          </p:cNvPr>
          <p:cNvSpPr>
            <a:spLocks noGrp="1"/>
          </p:cNvSpPr>
          <p:nvPr>
            <p:ph idx="1"/>
          </p:nvPr>
        </p:nvSpPr>
        <p:spPr>
          <a:xfrm>
            <a:off x="5579770" y="2203002"/>
            <a:ext cx="10515600" cy="3178609"/>
          </a:xfrm>
        </p:spPr>
        <p:txBody>
          <a:bodyPr>
            <a:normAutofit fontScale="92500" lnSpcReduction="20000"/>
          </a:bodyPr>
          <a:lstStyle/>
          <a:p>
            <a:pPr>
              <a:buClr>
                <a:schemeClr val="accent1"/>
              </a:buClr>
              <a:buSzPct val="130000"/>
            </a:pPr>
            <a:r>
              <a:rPr lang="fr-CH" sz="3200" dirty="0" err="1"/>
              <a:t>Average</a:t>
            </a:r>
            <a:r>
              <a:rPr lang="fr-CH" sz="3200" dirty="0"/>
              <a:t> </a:t>
            </a:r>
            <a:r>
              <a:rPr lang="fr-CH" sz="3200" dirty="0" err="1"/>
              <a:t>error</a:t>
            </a:r>
            <a:r>
              <a:rPr lang="fr-CH" sz="3200" dirty="0"/>
              <a:t> : 0.088</a:t>
            </a:r>
          </a:p>
          <a:p>
            <a:pPr>
              <a:buClr>
                <a:schemeClr val="accent1"/>
              </a:buClr>
              <a:buSzPct val="130000"/>
            </a:pPr>
            <a:endParaRPr lang="fr-CH" sz="3200" dirty="0"/>
          </a:p>
          <a:p>
            <a:pPr>
              <a:buClr>
                <a:schemeClr val="accent1"/>
              </a:buClr>
              <a:buSzPct val="130000"/>
            </a:pPr>
            <a:r>
              <a:rPr lang="fr-CH" sz="3200" dirty="0"/>
              <a:t>Total </a:t>
            </a:r>
            <a:r>
              <a:rPr lang="fr-CH" sz="3200" dirty="0" err="1"/>
              <a:t>error</a:t>
            </a:r>
            <a:r>
              <a:rPr lang="fr-CH" sz="3200" dirty="0"/>
              <a:t> : 3.088</a:t>
            </a:r>
          </a:p>
          <a:p>
            <a:pPr>
              <a:buClr>
                <a:schemeClr val="accent1"/>
              </a:buClr>
              <a:buSzPct val="130000"/>
            </a:pPr>
            <a:endParaRPr lang="fr-CH" sz="3200" dirty="0"/>
          </a:p>
          <a:p>
            <a:pPr>
              <a:buClr>
                <a:schemeClr val="accent1"/>
              </a:buClr>
              <a:buSzPct val="130000"/>
            </a:pPr>
            <a:r>
              <a:rPr lang="fr-CH" sz="3200" dirty="0" err="1"/>
              <a:t>Average</a:t>
            </a:r>
            <a:r>
              <a:rPr lang="fr-CH" sz="3200" dirty="0"/>
              <a:t> </a:t>
            </a:r>
            <a:r>
              <a:rPr lang="fr-CH" sz="3200" dirty="0" err="1"/>
              <a:t>connector</a:t>
            </a:r>
            <a:r>
              <a:rPr lang="fr-CH" sz="3200" dirty="0"/>
              <a:t> </a:t>
            </a:r>
            <a:r>
              <a:rPr lang="fr-CH" sz="3200" dirty="0" err="1"/>
              <a:t>error</a:t>
            </a:r>
            <a:r>
              <a:rPr lang="fr-CH" sz="3200" dirty="0"/>
              <a:t> : 0.916</a:t>
            </a:r>
          </a:p>
          <a:p>
            <a:pPr>
              <a:buClr>
                <a:schemeClr val="accent1"/>
              </a:buClr>
              <a:buSzPct val="130000"/>
            </a:pPr>
            <a:endParaRPr lang="fr-CH" sz="3200" dirty="0"/>
          </a:p>
          <a:p>
            <a:pPr>
              <a:buClr>
                <a:schemeClr val="accent1"/>
              </a:buClr>
              <a:buSzPct val="130000"/>
            </a:pPr>
            <a:r>
              <a:rPr lang="fr-CH" sz="3200" dirty="0"/>
              <a:t>Total </a:t>
            </a:r>
            <a:r>
              <a:rPr lang="fr-CH" sz="3200" dirty="0" err="1"/>
              <a:t>connector</a:t>
            </a:r>
            <a:r>
              <a:rPr lang="fr-CH" sz="3200" dirty="0"/>
              <a:t> </a:t>
            </a:r>
            <a:r>
              <a:rPr lang="fr-CH" sz="3200" dirty="0" err="1"/>
              <a:t>error</a:t>
            </a:r>
            <a:r>
              <a:rPr lang="fr-CH" sz="3200" dirty="0"/>
              <a:t> : 0.083</a:t>
            </a:r>
          </a:p>
          <a:p>
            <a:endParaRPr lang="fr-CH" sz="3200" dirty="0"/>
          </a:p>
          <a:p>
            <a:endParaRPr lang="fr-CH" sz="3200" dirty="0"/>
          </a:p>
          <a:p>
            <a:endParaRPr lang="fr-CH" sz="3200" dirty="0"/>
          </a:p>
        </p:txBody>
      </p:sp>
      <p:pic>
        <p:nvPicPr>
          <p:cNvPr id="5" name="Immagine 4">
            <a:extLst>
              <a:ext uri="{FF2B5EF4-FFF2-40B4-BE49-F238E27FC236}">
                <a16:creationId xmlns:a16="http://schemas.microsoft.com/office/drawing/2014/main" id="{D37B4985-0DD0-4E3F-8654-F2CE47FF8CAD}"/>
              </a:ext>
            </a:extLst>
          </p:cNvPr>
          <p:cNvPicPr>
            <a:picLocks noChangeAspect="1"/>
          </p:cNvPicPr>
          <p:nvPr/>
        </p:nvPicPr>
        <p:blipFill>
          <a:blip r:embed="rId2"/>
          <a:stretch>
            <a:fillRect/>
          </a:stretch>
        </p:blipFill>
        <p:spPr>
          <a:xfrm>
            <a:off x="2041464" y="1420217"/>
            <a:ext cx="2316960" cy="4936133"/>
          </a:xfrm>
          <a:prstGeom prst="rect">
            <a:avLst/>
          </a:prstGeom>
        </p:spPr>
      </p:pic>
    </p:spTree>
    <p:extLst>
      <p:ext uri="{BB962C8B-B14F-4D97-AF65-F5344CB8AC3E}">
        <p14:creationId xmlns:p14="http://schemas.microsoft.com/office/powerpoint/2010/main" val="690935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Mitigate</a:t>
            </a:r>
            <a:r>
              <a:rPr lang="fr-CH" dirty="0">
                <a:solidFill>
                  <a:schemeClr val="accent1"/>
                </a:solidFill>
              </a:rPr>
              <a:t> border </a:t>
            </a:r>
            <a:r>
              <a:rPr lang="fr-CH" dirty="0" err="1">
                <a:solidFill>
                  <a:schemeClr val="accent1"/>
                </a:solidFill>
              </a:rPr>
              <a:t>error</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42</a:t>
            </a:fld>
            <a:endParaRPr lang="fr-CH"/>
          </a:p>
        </p:txBody>
      </p:sp>
      <p:sp>
        <p:nvSpPr>
          <p:cNvPr id="48" name="Espace réservé du contenu 2">
            <a:extLst>
              <a:ext uri="{FF2B5EF4-FFF2-40B4-BE49-F238E27FC236}">
                <a16:creationId xmlns:a16="http://schemas.microsoft.com/office/drawing/2014/main" id="{46CB4CE5-E2E5-4715-BD14-AFDBD7E62E1E}"/>
              </a:ext>
            </a:extLst>
          </p:cNvPr>
          <p:cNvSpPr>
            <a:spLocks noGrp="1"/>
          </p:cNvSpPr>
          <p:nvPr>
            <p:ph idx="1"/>
          </p:nvPr>
        </p:nvSpPr>
        <p:spPr>
          <a:xfrm>
            <a:off x="1518310" y="2434214"/>
            <a:ext cx="10515600" cy="3178609"/>
          </a:xfrm>
        </p:spPr>
        <p:txBody>
          <a:bodyPr>
            <a:normAutofit/>
          </a:bodyPr>
          <a:lstStyle/>
          <a:p>
            <a:endParaRPr lang="fr-CH" sz="3200" dirty="0"/>
          </a:p>
          <a:p>
            <a:endParaRPr lang="fr-CH" sz="3200" dirty="0"/>
          </a:p>
          <a:p>
            <a:endParaRPr lang="fr-CH" sz="3200" dirty="0"/>
          </a:p>
        </p:txBody>
      </p:sp>
      <p:pic>
        <p:nvPicPr>
          <p:cNvPr id="3" name="Image 2">
            <a:extLst>
              <a:ext uri="{FF2B5EF4-FFF2-40B4-BE49-F238E27FC236}">
                <a16:creationId xmlns:a16="http://schemas.microsoft.com/office/drawing/2014/main" id="{CAEEBFF0-3E78-4335-B9F9-5E1E119ADA97}"/>
              </a:ext>
            </a:extLst>
          </p:cNvPr>
          <p:cNvPicPr>
            <a:picLocks noChangeAspect="1"/>
          </p:cNvPicPr>
          <p:nvPr/>
        </p:nvPicPr>
        <p:blipFill>
          <a:blip r:embed="rId2"/>
          <a:stretch>
            <a:fillRect/>
          </a:stretch>
        </p:blipFill>
        <p:spPr>
          <a:xfrm>
            <a:off x="3104887" y="1971903"/>
            <a:ext cx="5982226" cy="4103230"/>
          </a:xfrm>
          <a:prstGeom prst="rect">
            <a:avLst/>
          </a:prstGeom>
        </p:spPr>
      </p:pic>
    </p:spTree>
    <p:extLst>
      <p:ext uri="{BB962C8B-B14F-4D97-AF65-F5344CB8AC3E}">
        <p14:creationId xmlns:p14="http://schemas.microsoft.com/office/powerpoint/2010/main" val="3033871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43</a:t>
            </a:fld>
            <a:endParaRPr lang="fr-CH"/>
          </a:p>
        </p:txBody>
      </p:sp>
      <p:sp>
        <p:nvSpPr>
          <p:cNvPr id="48" name="Espace réservé du contenu 2">
            <a:extLst>
              <a:ext uri="{FF2B5EF4-FFF2-40B4-BE49-F238E27FC236}">
                <a16:creationId xmlns:a16="http://schemas.microsoft.com/office/drawing/2014/main" id="{28716D8F-6B07-4043-AD4C-06081607A30F}"/>
              </a:ext>
            </a:extLst>
          </p:cNvPr>
          <p:cNvSpPr>
            <a:spLocks noGrp="1"/>
          </p:cNvSpPr>
          <p:nvPr>
            <p:ph idx="1"/>
          </p:nvPr>
        </p:nvSpPr>
        <p:spPr>
          <a:xfrm>
            <a:off x="890007" y="2331387"/>
            <a:ext cx="6896248" cy="3178609"/>
          </a:xfrm>
        </p:spPr>
        <p:txBody>
          <a:bodyPr>
            <a:normAutofit fontScale="92500" lnSpcReduction="20000"/>
          </a:bodyPr>
          <a:lstStyle/>
          <a:p>
            <a:pPr>
              <a:buClr>
                <a:schemeClr val="accent1"/>
              </a:buClr>
              <a:buSzPct val="130000"/>
            </a:pPr>
            <a:r>
              <a:rPr lang="fr-CH" sz="3200" dirty="0"/>
              <a:t>Complete Petri Nets</a:t>
            </a:r>
          </a:p>
          <a:p>
            <a:pPr>
              <a:buClr>
                <a:schemeClr val="accent1"/>
              </a:buClr>
              <a:buSzPct val="130000"/>
            </a:pPr>
            <a:endParaRPr lang="fr-CH" sz="3200" dirty="0"/>
          </a:p>
          <a:p>
            <a:pPr>
              <a:buClr>
                <a:schemeClr val="accent1"/>
              </a:buClr>
              <a:buSzPct val="130000"/>
            </a:pPr>
            <a:r>
              <a:rPr lang="fr-CH" sz="3200" dirty="0"/>
              <a:t>5000 </a:t>
            </a:r>
            <a:r>
              <a:rPr lang="fr-CH" sz="3200" dirty="0" err="1"/>
              <a:t>iterations</a:t>
            </a:r>
            <a:r>
              <a:rPr lang="fr-CH" sz="3200" dirty="0"/>
              <a:t> for </a:t>
            </a:r>
            <a:r>
              <a:rPr lang="fr-CH" sz="3200" dirty="0" err="1"/>
              <a:t>each</a:t>
            </a:r>
            <a:r>
              <a:rPr lang="fr-CH" sz="3200" dirty="0"/>
              <a:t> batch</a:t>
            </a:r>
          </a:p>
          <a:p>
            <a:pPr>
              <a:buClr>
                <a:schemeClr val="accent1"/>
              </a:buClr>
              <a:buSzPct val="130000"/>
            </a:pPr>
            <a:endParaRPr lang="fr-CH" sz="3200" dirty="0"/>
          </a:p>
          <a:p>
            <a:pPr>
              <a:buClr>
                <a:schemeClr val="accent1"/>
              </a:buClr>
              <a:buSzPct val="130000"/>
            </a:pPr>
            <a:r>
              <a:rPr lang="fr-CH" sz="3200" dirty="0"/>
              <a:t>1% </a:t>
            </a:r>
            <a:r>
              <a:rPr lang="fr-CH" sz="3200" dirty="0" err="1"/>
              <a:t>error</a:t>
            </a:r>
            <a:endParaRPr lang="fr-CH" sz="3200" dirty="0"/>
          </a:p>
          <a:p>
            <a:pPr>
              <a:buClr>
                <a:schemeClr val="accent1"/>
              </a:buClr>
              <a:buSzPct val="130000"/>
            </a:pPr>
            <a:endParaRPr lang="fr-CH" sz="3200" dirty="0"/>
          </a:p>
          <a:p>
            <a:pPr>
              <a:buClr>
                <a:schemeClr val="accent1"/>
              </a:buClr>
              <a:buSzPct val="130000"/>
            </a:pPr>
            <a:r>
              <a:rPr lang="fr-CH" sz="3200" dirty="0"/>
              <a:t>Multiple </a:t>
            </a:r>
            <a:r>
              <a:rPr lang="fr-CH" sz="3200" dirty="0" err="1"/>
              <a:t>executions</a:t>
            </a:r>
            <a:r>
              <a:rPr lang="fr-CH" sz="3200" dirty="0"/>
              <a:t> </a:t>
            </a:r>
            <a:r>
              <a:rPr lang="fr-CH" sz="3200" dirty="0" err="1"/>
              <a:t>with</a:t>
            </a:r>
            <a:r>
              <a:rPr lang="fr-CH" sz="3200" dirty="0"/>
              <a:t> </a:t>
            </a:r>
            <a:r>
              <a:rPr lang="fr-CH" sz="3200" dirty="0" err="1"/>
              <a:t>random</a:t>
            </a:r>
            <a:r>
              <a:rPr lang="fr-CH" sz="3200" dirty="0"/>
              <a:t> </a:t>
            </a:r>
            <a:r>
              <a:rPr lang="fr-CH" sz="3200" dirty="0" err="1"/>
              <a:t>seeds</a:t>
            </a:r>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8" name="Titre 1">
            <a:extLst>
              <a:ext uri="{FF2B5EF4-FFF2-40B4-BE49-F238E27FC236}">
                <a16:creationId xmlns:a16="http://schemas.microsoft.com/office/drawing/2014/main" id="{24065F08-79CE-4E3E-83AC-350EC554A5DF}"/>
              </a:ext>
            </a:extLst>
          </p:cNvPr>
          <p:cNvSpPr>
            <a:spLocks noGrp="1"/>
          </p:cNvSpPr>
          <p:nvPr>
            <p:ph type="title"/>
          </p:nvPr>
        </p:nvSpPr>
        <p:spPr>
          <a:xfrm>
            <a:off x="838200" y="365125"/>
            <a:ext cx="10515600" cy="1325563"/>
          </a:xfrm>
        </p:spPr>
        <p:txBody>
          <a:bodyPr/>
          <a:lstStyle/>
          <a:p>
            <a:pPr algn="ctr"/>
            <a:r>
              <a:rPr lang="fr-CH" dirty="0" err="1">
                <a:solidFill>
                  <a:schemeClr val="accent1"/>
                </a:solidFill>
              </a:rPr>
              <a:t>Complexity</a:t>
            </a:r>
            <a:r>
              <a:rPr lang="fr-CH" dirty="0">
                <a:solidFill>
                  <a:schemeClr val="accent1"/>
                </a:solidFill>
              </a:rPr>
              <a:t> </a:t>
            </a:r>
            <a:r>
              <a:rPr lang="fr-CH" dirty="0" err="1">
                <a:solidFill>
                  <a:schemeClr val="accent1"/>
                </a:solidFill>
              </a:rPr>
              <a:t>Analysis</a:t>
            </a:r>
            <a:r>
              <a:rPr lang="fr-CH" dirty="0">
                <a:solidFill>
                  <a:schemeClr val="accent1"/>
                </a:solidFill>
              </a:rPr>
              <a:t> : Model</a:t>
            </a:r>
          </a:p>
        </p:txBody>
      </p:sp>
      <p:pic>
        <p:nvPicPr>
          <p:cNvPr id="11" name="Immagine 10">
            <a:extLst>
              <a:ext uri="{FF2B5EF4-FFF2-40B4-BE49-F238E27FC236}">
                <a16:creationId xmlns:a16="http://schemas.microsoft.com/office/drawing/2014/main" id="{630C1978-A919-4F78-AC1C-A99EAA3BF026}"/>
              </a:ext>
            </a:extLst>
          </p:cNvPr>
          <p:cNvPicPr>
            <a:picLocks noChangeAspect="1"/>
          </p:cNvPicPr>
          <p:nvPr/>
        </p:nvPicPr>
        <p:blipFill rotWithShape="1">
          <a:blip r:embed="rId2"/>
          <a:srcRect l="11175" t="4731" r="2171" b="4333"/>
          <a:stretch/>
        </p:blipFill>
        <p:spPr>
          <a:xfrm>
            <a:off x="7564583" y="1971818"/>
            <a:ext cx="4267200" cy="3897746"/>
          </a:xfrm>
          <a:prstGeom prst="rect">
            <a:avLst/>
          </a:prstGeom>
        </p:spPr>
      </p:pic>
    </p:spTree>
    <p:extLst>
      <p:ext uri="{BB962C8B-B14F-4D97-AF65-F5344CB8AC3E}">
        <p14:creationId xmlns:p14="http://schemas.microsoft.com/office/powerpoint/2010/main" val="719706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Complexity</a:t>
            </a:r>
            <a:r>
              <a:rPr lang="fr-CH" dirty="0">
                <a:solidFill>
                  <a:schemeClr val="accent1"/>
                </a:solidFill>
              </a:rPr>
              <a:t> </a:t>
            </a:r>
            <a:r>
              <a:rPr lang="fr-CH" dirty="0" err="1">
                <a:solidFill>
                  <a:schemeClr val="accent1"/>
                </a:solidFill>
              </a:rPr>
              <a:t>Analysis</a:t>
            </a:r>
            <a:r>
              <a:rPr lang="fr-CH" dirty="0">
                <a:solidFill>
                  <a:schemeClr val="accent1"/>
                </a:solidFill>
              </a:rPr>
              <a:t> : </a:t>
            </a:r>
            <a:r>
              <a:rPr lang="fr-CH" dirty="0" err="1">
                <a:solidFill>
                  <a:schemeClr val="accent1"/>
                </a:solidFill>
              </a:rPr>
              <a:t>Results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44</a:t>
            </a:fld>
            <a:endParaRPr lang="fr-CH"/>
          </a:p>
        </p:txBody>
      </p:sp>
      <p:pic>
        <p:nvPicPr>
          <p:cNvPr id="13" name="Immagine 12">
            <a:extLst>
              <a:ext uri="{FF2B5EF4-FFF2-40B4-BE49-F238E27FC236}">
                <a16:creationId xmlns:a16="http://schemas.microsoft.com/office/drawing/2014/main" id="{4B437ADA-9054-4767-9239-0B4E23170B13}"/>
              </a:ext>
            </a:extLst>
          </p:cNvPr>
          <p:cNvPicPr>
            <a:picLocks noChangeAspect="1"/>
          </p:cNvPicPr>
          <p:nvPr/>
        </p:nvPicPr>
        <p:blipFill>
          <a:blip r:embed="rId3"/>
          <a:stretch>
            <a:fillRect/>
          </a:stretch>
        </p:blipFill>
        <p:spPr>
          <a:xfrm>
            <a:off x="6263199" y="1998514"/>
            <a:ext cx="5090601" cy="3304318"/>
          </a:xfrm>
          <a:prstGeom prst="rect">
            <a:avLst/>
          </a:prstGeom>
        </p:spPr>
      </p:pic>
      <p:pic>
        <p:nvPicPr>
          <p:cNvPr id="14" name="Immagine 13">
            <a:extLst>
              <a:ext uri="{FF2B5EF4-FFF2-40B4-BE49-F238E27FC236}">
                <a16:creationId xmlns:a16="http://schemas.microsoft.com/office/drawing/2014/main" id="{2C8ABA04-13DF-4E5E-B1A1-F06A097BEF8F}"/>
              </a:ext>
            </a:extLst>
          </p:cNvPr>
          <p:cNvPicPr>
            <a:picLocks noChangeAspect="1"/>
          </p:cNvPicPr>
          <p:nvPr/>
        </p:nvPicPr>
        <p:blipFill>
          <a:blip r:embed="rId4"/>
          <a:stretch>
            <a:fillRect/>
          </a:stretch>
        </p:blipFill>
        <p:spPr>
          <a:xfrm>
            <a:off x="1190914" y="2743200"/>
            <a:ext cx="4610100" cy="1371600"/>
          </a:xfrm>
          <a:prstGeom prst="rect">
            <a:avLst/>
          </a:prstGeom>
        </p:spPr>
      </p:pic>
    </p:spTree>
    <p:extLst>
      <p:ext uri="{BB962C8B-B14F-4D97-AF65-F5344CB8AC3E}">
        <p14:creationId xmlns:p14="http://schemas.microsoft.com/office/powerpoint/2010/main" val="1392227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Complexity</a:t>
            </a:r>
            <a:r>
              <a:rPr lang="fr-CH" dirty="0">
                <a:solidFill>
                  <a:schemeClr val="accent1"/>
                </a:solidFill>
              </a:rPr>
              <a:t> </a:t>
            </a:r>
            <a:r>
              <a:rPr lang="fr-CH" dirty="0" err="1">
                <a:solidFill>
                  <a:schemeClr val="accent1"/>
                </a:solidFill>
              </a:rPr>
              <a:t>Analysis</a:t>
            </a:r>
            <a:r>
              <a:rPr lang="fr-CH" dirty="0">
                <a:solidFill>
                  <a:schemeClr val="accent1"/>
                </a:solidFill>
              </a:rPr>
              <a:t> : </a:t>
            </a:r>
            <a:r>
              <a:rPr lang="fr-CH" dirty="0" err="1">
                <a:solidFill>
                  <a:schemeClr val="accent1"/>
                </a:solidFill>
              </a:rPr>
              <a:t>Results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45</a:t>
            </a:fld>
            <a:endParaRPr lang="fr-CH"/>
          </a:p>
        </p:txBody>
      </p:sp>
      <p:pic>
        <p:nvPicPr>
          <p:cNvPr id="6" name="Immagine 5">
            <a:extLst>
              <a:ext uri="{FF2B5EF4-FFF2-40B4-BE49-F238E27FC236}">
                <a16:creationId xmlns:a16="http://schemas.microsoft.com/office/drawing/2014/main" id="{BCA9764A-0C17-4D96-B1AF-B0456C7240FC}"/>
              </a:ext>
            </a:extLst>
          </p:cNvPr>
          <p:cNvPicPr>
            <a:picLocks noChangeAspect="1"/>
          </p:cNvPicPr>
          <p:nvPr/>
        </p:nvPicPr>
        <p:blipFill>
          <a:blip r:embed="rId3"/>
          <a:stretch>
            <a:fillRect/>
          </a:stretch>
        </p:blipFill>
        <p:spPr>
          <a:xfrm>
            <a:off x="6773429" y="2743200"/>
            <a:ext cx="2867025" cy="1371600"/>
          </a:xfrm>
          <a:prstGeom prst="rect">
            <a:avLst/>
          </a:prstGeom>
        </p:spPr>
      </p:pic>
      <p:pic>
        <p:nvPicPr>
          <p:cNvPr id="3" name="Immagine 2">
            <a:extLst>
              <a:ext uri="{FF2B5EF4-FFF2-40B4-BE49-F238E27FC236}">
                <a16:creationId xmlns:a16="http://schemas.microsoft.com/office/drawing/2014/main" id="{3B04504B-A2F0-40EE-BF02-0B52AC249D2E}"/>
              </a:ext>
            </a:extLst>
          </p:cNvPr>
          <p:cNvPicPr>
            <a:picLocks noChangeAspect="1"/>
          </p:cNvPicPr>
          <p:nvPr/>
        </p:nvPicPr>
        <p:blipFill>
          <a:blip r:embed="rId4"/>
          <a:stretch>
            <a:fillRect/>
          </a:stretch>
        </p:blipFill>
        <p:spPr>
          <a:xfrm>
            <a:off x="2636549" y="2743200"/>
            <a:ext cx="2782023" cy="1377148"/>
          </a:xfrm>
          <a:prstGeom prst="rect">
            <a:avLst/>
          </a:prstGeom>
        </p:spPr>
      </p:pic>
    </p:spTree>
    <p:extLst>
      <p:ext uri="{BB962C8B-B14F-4D97-AF65-F5344CB8AC3E}">
        <p14:creationId xmlns:p14="http://schemas.microsoft.com/office/powerpoint/2010/main" val="3485339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Further</a:t>
            </a:r>
            <a:r>
              <a:rPr lang="fr-CH" dirty="0">
                <a:solidFill>
                  <a:schemeClr val="accent1"/>
                </a:solidFill>
              </a:rPr>
              <a:t> Work</a:t>
            </a:r>
          </a:p>
        </p:txBody>
      </p:sp>
      <p:sp>
        <p:nvSpPr>
          <p:cNvPr id="3" name="Espace réservé du contenu 2">
            <a:extLst>
              <a:ext uri="{FF2B5EF4-FFF2-40B4-BE49-F238E27FC236}">
                <a16:creationId xmlns:a16="http://schemas.microsoft.com/office/drawing/2014/main" id="{1CEBE30B-1F81-411A-AB09-57233FDABF7F}"/>
              </a:ext>
            </a:extLst>
          </p:cNvPr>
          <p:cNvSpPr>
            <a:spLocks noGrp="1"/>
          </p:cNvSpPr>
          <p:nvPr>
            <p:ph idx="1"/>
          </p:nvPr>
        </p:nvSpPr>
        <p:spPr>
          <a:xfrm>
            <a:off x="1139388" y="2212543"/>
            <a:ext cx="10515600" cy="3178609"/>
          </a:xfrm>
        </p:spPr>
        <p:txBody>
          <a:bodyPr>
            <a:normAutofit fontScale="92500" lnSpcReduction="20000"/>
          </a:bodyPr>
          <a:lstStyle/>
          <a:p>
            <a:pPr>
              <a:buClr>
                <a:schemeClr val="accent1"/>
              </a:buClr>
              <a:buSzPct val="130000"/>
            </a:pPr>
            <a:r>
              <a:rPr lang="fr-CH" sz="3200" dirty="0"/>
              <a:t>Compare </a:t>
            </a:r>
            <a:r>
              <a:rPr lang="fr-CH" sz="3200" dirty="0" err="1"/>
              <a:t>results</a:t>
            </a:r>
            <a:r>
              <a:rPr lang="fr-CH" sz="3200" dirty="0"/>
              <a:t> </a:t>
            </a:r>
            <a:r>
              <a:rPr lang="fr-CH" sz="3200" dirty="0" err="1"/>
              <a:t>with</a:t>
            </a:r>
            <a:r>
              <a:rPr lang="fr-CH" sz="3200" dirty="0"/>
              <a:t> real data</a:t>
            </a:r>
          </a:p>
          <a:p>
            <a:pPr marL="0" indent="0">
              <a:buClr>
                <a:schemeClr val="accent1"/>
              </a:buClr>
              <a:buSzPct val="130000"/>
              <a:buNone/>
            </a:pPr>
            <a:endParaRPr lang="fr-CH" sz="3200" dirty="0"/>
          </a:p>
          <a:p>
            <a:pPr>
              <a:buClr>
                <a:schemeClr val="accent1"/>
              </a:buClr>
              <a:buSzPct val="130000"/>
            </a:pPr>
            <a:r>
              <a:rPr lang="fr-CH" sz="3200" dirty="0"/>
              <a:t>Solve </a:t>
            </a:r>
            <a:r>
              <a:rPr lang="fr-CH" sz="3200" dirty="0" err="1"/>
              <a:t>traffic</a:t>
            </a:r>
            <a:r>
              <a:rPr lang="fr-CH" sz="3200" dirty="0"/>
              <a:t> </a:t>
            </a:r>
            <a:r>
              <a:rPr lang="fr-CH" sz="3200" dirty="0" err="1"/>
              <a:t>overload</a:t>
            </a:r>
            <a:endParaRPr lang="fr-CH" sz="3200" dirty="0"/>
          </a:p>
          <a:p>
            <a:pPr>
              <a:buClr>
                <a:schemeClr val="accent1"/>
              </a:buClr>
              <a:buSzPct val="130000"/>
            </a:pPr>
            <a:endParaRPr lang="fr-CH" sz="3200" dirty="0"/>
          </a:p>
          <a:p>
            <a:pPr>
              <a:buClr>
                <a:schemeClr val="accent1"/>
              </a:buClr>
              <a:buSzPct val="130000"/>
            </a:pPr>
            <a:r>
              <a:rPr lang="fr-CH" sz="3200" dirty="0" err="1"/>
              <a:t>Better</a:t>
            </a:r>
            <a:r>
              <a:rPr lang="fr-CH" sz="3200" dirty="0"/>
              <a:t> </a:t>
            </a:r>
            <a:r>
              <a:rPr lang="fr-CH" sz="3200" dirty="0" err="1"/>
              <a:t>parameter</a:t>
            </a:r>
            <a:r>
              <a:rPr lang="fr-CH" sz="3200" dirty="0"/>
              <a:t> estimation for local </a:t>
            </a:r>
            <a:r>
              <a:rPr lang="fr-CH" sz="3200" dirty="0" err="1"/>
              <a:t>analysis</a:t>
            </a:r>
            <a:endParaRPr lang="fr-CH" sz="3200" dirty="0"/>
          </a:p>
          <a:p>
            <a:pPr>
              <a:buClr>
                <a:schemeClr val="accent1"/>
              </a:buClr>
              <a:buSzPct val="130000"/>
            </a:pPr>
            <a:endParaRPr lang="fr-CH" sz="3200" dirty="0"/>
          </a:p>
          <a:p>
            <a:pPr>
              <a:buClr>
                <a:schemeClr val="accent1"/>
              </a:buClr>
              <a:buSzPct val="130000"/>
            </a:pPr>
            <a:r>
              <a:rPr lang="fr-CH" sz="3200" dirty="0" err="1"/>
              <a:t>Add</a:t>
            </a:r>
            <a:r>
              <a:rPr lang="fr-CH" sz="3200" dirty="0"/>
              <a:t> notion of </a:t>
            </a:r>
            <a:r>
              <a:rPr lang="fr-CH" sz="3200" dirty="0" err="1"/>
              <a:t>travel</a:t>
            </a:r>
            <a:r>
              <a:rPr lang="fr-CH" sz="3200" dirty="0"/>
              <a:t> time</a:t>
            </a:r>
          </a:p>
          <a:p>
            <a:endParaRPr lang="fr-CH" sz="3200" dirty="0"/>
          </a:p>
          <a:p>
            <a:endParaRPr lang="fr-CH" sz="3200" dirty="0"/>
          </a:p>
          <a:p>
            <a:endParaRPr lang="fr-CH" sz="3200" dirty="0"/>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46</a:t>
            </a:fld>
            <a:endParaRPr lang="fr-CH"/>
          </a:p>
        </p:txBody>
      </p:sp>
    </p:spTree>
    <p:extLst>
      <p:ext uri="{BB962C8B-B14F-4D97-AF65-F5344CB8AC3E}">
        <p14:creationId xmlns:p14="http://schemas.microsoft.com/office/powerpoint/2010/main" val="307527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Conclusion</a:t>
            </a:r>
          </a:p>
        </p:txBody>
      </p:sp>
      <p:sp>
        <p:nvSpPr>
          <p:cNvPr id="3" name="Espace réservé du contenu 2">
            <a:extLst>
              <a:ext uri="{FF2B5EF4-FFF2-40B4-BE49-F238E27FC236}">
                <a16:creationId xmlns:a16="http://schemas.microsoft.com/office/drawing/2014/main" id="{1CEBE30B-1F81-411A-AB09-57233FDABF7F}"/>
              </a:ext>
            </a:extLst>
          </p:cNvPr>
          <p:cNvSpPr>
            <a:spLocks noGrp="1"/>
          </p:cNvSpPr>
          <p:nvPr>
            <p:ph idx="1"/>
          </p:nvPr>
        </p:nvSpPr>
        <p:spPr>
          <a:xfrm>
            <a:off x="1102443" y="2026372"/>
            <a:ext cx="10515600" cy="3994293"/>
          </a:xfrm>
        </p:spPr>
        <p:txBody>
          <a:bodyPr>
            <a:normAutofit/>
          </a:bodyPr>
          <a:lstStyle/>
          <a:p>
            <a:pPr>
              <a:buClr>
                <a:schemeClr val="accent1"/>
              </a:buClr>
              <a:buSzPct val="130000"/>
            </a:pPr>
            <a:r>
              <a:rPr lang="fr-CH" sz="2400" dirty="0" err="1"/>
              <a:t>Probabilistic</a:t>
            </a:r>
            <a:r>
              <a:rPr lang="fr-CH" sz="2400" dirty="0"/>
              <a:t> model checking </a:t>
            </a:r>
            <a:r>
              <a:rPr lang="fr-CH" sz="2400" dirty="0" err="1"/>
              <a:t>is</a:t>
            </a:r>
            <a:r>
              <a:rPr lang="fr-CH" sz="2400" dirty="0"/>
              <a:t> not </a:t>
            </a:r>
            <a:r>
              <a:rPr lang="fr-CH" sz="2400" dirty="0" err="1"/>
              <a:t>suited</a:t>
            </a:r>
            <a:r>
              <a:rPr lang="fr-CH" sz="2400" dirty="0"/>
              <a:t> for all </a:t>
            </a:r>
            <a:r>
              <a:rPr lang="fr-CH" sz="2400" dirty="0" err="1"/>
              <a:t>problems</a:t>
            </a:r>
            <a:endParaRPr lang="fr-CH" sz="2400" dirty="0"/>
          </a:p>
          <a:p>
            <a:pPr marL="0" indent="0">
              <a:buClr>
                <a:schemeClr val="accent1"/>
              </a:buClr>
              <a:buSzPct val="130000"/>
              <a:buNone/>
            </a:pPr>
            <a:endParaRPr lang="fr-CH" sz="2400" dirty="0"/>
          </a:p>
          <a:p>
            <a:pPr>
              <a:buClr>
                <a:schemeClr val="accent1"/>
              </a:buClr>
              <a:buSzPct val="130000"/>
            </a:pPr>
            <a:r>
              <a:rPr lang="fr-CH" sz="2400" dirty="0" err="1"/>
              <a:t>GreatSPN</a:t>
            </a:r>
            <a:r>
              <a:rPr lang="fr-CH" sz="2400" dirty="0"/>
              <a:t> </a:t>
            </a:r>
            <a:r>
              <a:rPr lang="fr-CH" sz="2400" dirty="0" err="1"/>
              <a:t>is</a:t>
            </a:r>
            <a:r>
              <a:rPr lang="fr-CH" sz="2400" dirty="0"/>
              <a:t> a </a:t>
            </a:r>
            <a:r>
              <a:rPr lang="fr-CH" sz="2400" dirty="0" err="1"/>
              <a:t>powerfull</a:t>
            </a:r>
            <a:r>
              <a:rPr lang="fr-CH" sz="2400" dirty="0"/>
              <a:t> </a:t>
            </a:r>
            <a:r>
              <a:rPr lang="fr-CH" sz="2400" dirty="0" err="1"/>
              <a:t>tool</a:t>
            </a:r>
            <a:r>
              <a:rPr lang="fr-CH" sz="2400" dirty="0"/>
              <a:t> for non-</a:t>
            </a:r>
            <a:r>
              <a:rPr lang="fr-CH" sz="2400" dirty="0" err="1"/>
              <a:t>deterministic</a:t>
            </a:r>
            <a:r>
              <a:rPr lang="fr-CH" sz="2400" dirty="0"/>
              <a:t> </a:t>
            </a:r>
            <a:r>
              <a:rPr lang="fr-CH" sz="2400" dirty="0" err="1"/>
              <a:t>analysis</a:t>
            </a:r>
            <a:endParaRPr lang="fr-CH" sz="2400" dirty="0"/>
          </a:p>
          <a:p>
            <a:pPr>
              <a:buClr>
                <a:schemeClr val="accent1"/>
              </a:buClr>
              <a:buSzPct val="130000"/>
            </a:pPr>
            <a:endParaRPr lang="fr-CH" sz="2400" dirty="0"/>
          </a:p>
          <a:p>
            <a:pPr>
              <a:buClr>
                <a:schemeClr val="accent1"/>
              </a:buClr>
              <a:buSzPct val="130000"/>
            </a:pPr>
            <a:r>
              <a:rPr lang="fr-CH" sz="2400" dirty="0" err="1"/>
              <a:t>Better</a:t>
            </a:r>
            <a:r>
              <a:rPr lang="fr-CH" sz="2400" dirty="0"/>
              <a:t> </a:t>
            </a:r>
            <a:r>
              <a:rPr lang="fr-CH" sz="2400" dirty="0" err="1"/>
              <a:t>documantion</a:t>
            </a:r>
            <a:r>
              <a:rPr lang="fr-CH" sz="2400" dirty="0"/>
              <a:t> </a:t>
            </a:r>
            <a:r>
              <a:rPr lang="fr-CH" sz="2400" dirty="0" err="1"/>
              <a:t>would</a:t>
            </a:r>
            <a:r>
              <a:rPr lang="fr-CH" sz="2400" dirty="0"/>
              <a:t> </a:t>
            </a:r>
            <a:r>
              <a:rPr lang="fr-CH" sz="2400" dirty="0" err="1"/>
              <a:t>allow</a:t>
            </a:r>
            <a:r>
              <a:rPr lang="fr-CH" sz="2400" dirty="0"/>
              <a:t> </a:t>
            </a:r>
            <a:r>
              <a:rPr lang="fr-CH" sz="2400" dirty="0" err="1"/>
              <a:t>better</a:t>
            </a:r>
            <a:r>
              <a:rPr lang="fr-CH" sz="2400" dirty="0"/>
              <a:t> </a:t>
            </a:r>
            <a:r>
              <a:rPr lang="fr-CH" sz="2400" dirty="0" err="1"/>
              <a:t>analysis</a:t>
            </a:r>
            <a:endParaRPr lang="fr-CH" sz="2400" dirty="0"/>
          </a:p>
          <a:p>
            <a:pPr>
              <a:buClr>
                <a:schemeClr val="accent1"/>
              </a:buClr>
              <a:buSzPct val="130000"/>
            </a:pPr>
            <a:endParaRPr lang="fr-CH" sz="2400" dirty="0"/>
          </a:p>
          <a:p>
            <a:pPr>
              <a:lnSpc>
                <a:spcPct val="100000"/>
              </a:lnSpc>
              <a:buClr>
                <a:schemeClr val="accent1"/>
              </a:buClr>
              <a:buSzPct val="130000"/>
            </a:pPr>
            <a:r>
              <a:rPr lang="fr-CH" sz="2400" dirty="0"/>
              <a:t>Petri nets </a:t>
            </a:r>
            <a:r>
              <a:rPr lang="fr-CH" sz="2400" dirty="0" err="1"/>
              <a:t>seems</a:t>
            </a:r>
            <a:r>
              <a:rPr lang="fr-CH" sz="2400" dirty="0"/>
              <a:t> a </a:t>
            </a:r>
            <a:r>
              <a:rPr lang="fr-CH" sz="2400" dirty="0" err="1"/>
              <a:t>useful</a:t>
            </a:r>
            <a:r>
              <a:rPr lang="fr-CH" sz="2400" dirty="0"/>
              <a:t> </a:t>
            </a:r>
            <a:r>
              <a:rPr lang="fr-CH" sz="2400" dirty="0" err="1"/>
              <a:t>tool</a:t>
            </a:r>
            <a:r>
              <a:rPr lang="fr-CH" sz="2400" dirty="0"/>
              <a:t> for </a:t>
            </a:r>
            <a:r>
              <a:rPr lang="fr-CH" sz="2400" dirty="0" err="1"/>
              <a:t>vehicular</a:t>
            </a:r>
            <a:r>
              <a:rPr lang="fr-CH" sz="2400" dirty="0"/>
              <a:t> </a:t>
            </a:r>
            <a:r>
              <a:rPr lang="fr-CH" sz="2400" dirty="0" err="1"/>
              <a:t>traffic</a:t>
            </a:r>
            <a:r>
              <a:rPr lang="fr-CH" sz="2400" dirty="0"/>
              <a:t> </a:t>
            </a:r>
            <a:r>
              <a:rPr lang="fr-CH" sz="2400" dirty="0" err="1"/>
              <a:t>analysis</a:t>
            </a:r>
            <a:r>
              <a:rPr lang="fr-CH" sz="2400" dirty="0"/>
              <a:t> but a lot of </a:t>
            </a:r>
            <a:r>
              <a:rPr lang="fr-CH" sz="2400" dirty="0" err="1"/>
              <a:t>research</a:t>
            </a:r>
            <a:r>
              <a:rPr lang="fr-CH" sz="2400" dirty="0"/>
              <a:t> </a:t>
            </a:r>
            <a:r>
              <a:rPr lang="fr-CH" sz="2400" dirty="0" err="1"/>
              <a:t>still</a:t>
            </a:r>
            <a:r>
              <a:rPr lang="fr-CH" sz="2400" dirty="0"/>
              <a:t> </a:t>
            </a:r>
            <a:r>
              <a:rPr lang="fr-CH" sz="2400" dirty="0" err="1"/>
              <a:t>need</a:t>
            </a:r>
            <a:r>
              <a:rPr lang="fr-CH" sz="2400" dirty="0"/>
              <a:t> to </a:t>
            </a:r>
            <a:r>
              <a:rPr lang="fr-CH" sz="2400" dirty="0" err="1"/>
              <a:t>be</a:t>
            </a:r>
            <a:r>
              <a:rPr lang="fr-CH" sz="2400" dirty="0"/>
              <a:t> </a:t>
            </a:r>
            <a:r>
              <a:rPr lang="fr-CH" sz="2400" dirty="0" err="1"/>
              <a:t>done</a:t>
            </a:r>
            <a:r>
              <a:rPr lang="fr-CH" sz="2400" dirty="0"/>
              <a:t> on </a:t>
            </a:r>
            <a:r>
              <a:rPr lang="fr-CH" sz="2400" dirty="0" err="1"/>
              <a:t>this</a:t>
            </a:r>
            <a:r>
              <a:rPr lang="fr-CH" sz="2400" dirty="0"/>
              <a:t> topic.</a:t>
            </a:r>
          </a:p>
          <a:p>
            <a:endParaRPr lang="fr-CH" sz="3200" dirty="0"/>
          </a:p>
          <a:p>
            <a:endParaRPr lang="fr-CH" sz="3200" dirty="0"/>
          </a:p>
          <a:p>
            <a:endParaRPr lang="fr-CH" sz="3200" dirty="0"/>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47</a:t>
            </a:fld>
            <a:endParaRPr lang="fr-CH"/>
          </a:p>
        </p:txBody>
      </p:sp>
    </p:spTree>
    <p:extLst>
      <p:ext uri="{BB962C8B-B14F-4D97-AF65-F5344CB8AC3E}">
        <p14:creationId xmlns:p14="http://schemas.microsoft.com/office/powerpoint/2010/main" val="1782560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DA2EEF5-5A31-459F-BEA6-3D93F1C45CDA}"/>
              </a:ext>
            </a:extLst>
          </p:cNvPr>
          <p:cNvSpPr>
            <a:spLocks noGrp="1"/>
          </p:cNvSpPr>
          <p:nvPr>
            <p:ph type="sldNum" sz="quarter" idx="12"/>
          </p:nvPr>
        </p:nvSpPr>
        <p:spPr/>
        <p:txBody>
          <a:bodyPr/>
          <a:lstStyle/>
          <a:p>
            <a:fld id="{29EDCAA9-A281-4BED-B172-048C7AE96558}" type="slidenum">
              <a:rPr lang="fr-CH" smtClean="0"/>
              <a:t>48</a:t>
            </a:fld>
            <a:endParaRPr lang="fr-CH"/>
          </a:p>
        </p:txBody>
      </p:sp>
      <p:sp>
        <p:nvSpPr>
          <p:cNvPr id="5" name="Titre 1">
            <a:extLst>
              <a:ext uri="{FF2B5EF4-FFF2-40B4-BE49-F238E27FC236}">
                <a16:creationId xmlns:a16="http://schemas.microsoft.com/office/drawing/2014/main" id="{4B32C598-A308-4D27-B282-E80B7FF578CF}"/>
              </a:ext>
            </a:extLst>
          </p:cNvPr>
          <p:cNvSpPr>
            <a:spLocks noGrp="1"/>
          </p:cNvSpPr>
          <p:nvPr>
            <p:ph type="title"/>
          </p:nvPr>
        </p:nvSpPr>
        <p:spPr>
          <a:xfrm>
            <a:off x="838200" y="365125"/>
            <a:ext cx="10515600" cy="1325563"/>
          </a:xfrm>
        </p:spPr>
        <p:txBody>
          <a:bodyPr/>
          <a:lstStyle/>
          <a:p>
            <a:pPr algn="ctr"/>
            <a:r>
              <a:rPr lang="fr-CH" dirty="0" err="1">
                <a:solidFill>
                  <a:schemeClr val="accent1"/>
                </a:solidFill>
              </a:rPr>
              <a:t>Github</a:t>
            </a:r>
            <a:endParaRPr lang="fr-CH" dirty="0">
              <a:solidFill>
                <a:schemeClr val="accent1"/>
              </a:solidFill>
            </a:endParaRPr>
          </a:p>
        </p:txBody>
      </p:sp>
      <p:sp>
        <p:nvSpPr>
          <p:cNvPr id="6" name="Espace réservé du contenu 2">
            <a:extLst>
              <a:ext uri="{FF2B5EF4-FFF2-40B4-BE49-F238E27FC236}">
                <a16:creationId xmlns:a16="http://schemas.microsoft.com/office/drawing/2014/main" id="{90F2F6BF-02D2-48ED-9203-E352BED65D67}"/>
              </a:ext>
            </a:extLst>
          </p:cNvPr>
          <p:cNvSpPr>
            <a:spLocks noGrp="1"/>
          </p:cNvSpPr>
          <p:nvPr>
            <p:ph idx="1"/>
          </p:nvPr>
        </p:nvSpPr>
        <p:spPr>
          <a:xfrm>
            <a:off x="471487" y="2066131"/>
            <a:ext cx="11249025" cy="3914775"/>
          </a:xfrm>
        </p:spPr>
        <p:txBody>
          <a:bodyPr>
            <a:normAutofit/>
          </a:bodyPr>
          <a:lstStyle/>
          <a:p>
            <a:pPr marL="0" indent="0">
              <a:lnSpc>
                <a:spcPct val="150000"/>
              </a:lnSpc>
              <a:buClr>
                <a:schemeClr val="accent1"/>
              </a:buClr>
              <a:buSzPct val="130000"/>
              <a:buNone/>
            </a:pPr>
            <a:r>
              <a:rPr lang="fr-CH" sz="3000" dirty="0"/>
              <a:t>	</a:t>
            </a:r>
          </a:p>
          <a:p>
            <a:pPr marL="0" indent="0">
              <a:lnSpc>
                <a:spcPct val="150000"/>
              </a:lnSpc>
              <a:buClr>
                <a:schemeClr val="accent1"/>
              </a:buClr>
              <a:buSzPct val="130000"/>
              <a:buNone/>
            </a:pPr>
            <a:r>
              <a:rPr lang="en-GB" sz="2400" dirty="0"/>
              <a:t>	</a:t>
            </a:r>
            <a:r>
              <a:rPr lang="en-GB" sz="2400" dirty="0">
                <a:hlinkClick r:id="rId2"/>
              </a:rPr>
              <a:t>https://github.com/TommasoPeletta/Probabilistic-Model-Checking-with-PRISM</a:t>
            </a:r>
            <a:r>
              <a:rPr lang="en-GB" sz="2400" dirty="0"/>
              <a:t> </a:t>
            </a:r>
            <a:endParaRPr lang="fr-CH" sz="2400" dirty="0"/>
          </a:p>
          <a:p>
            <a:endParaRPr lang="fr-CH" dirty="0"/>
          </a:p>
          <a:p>
            <a:endParaRPr lang="fr-CH" dirty="0"/>
          </a:p>
          <a:p>
            <a:endParaRPr lang="fr-CH" dirty="0"/>
          </a:p>
          <a:p>
            <a:endParaRPr lang="fr-CH" dirty="0"/>
          </a:p>
        </p:txBody>
      </p:sp>
    </p:spTree>
    <p:extLst>
      <p:ext uri="{BB962C8B-B14F-4D97-AF65-F5344CB8AC3E}">
        <p14:creationId xmlns:p14="http://schemas.microsoft.com/office/powerpoint/2010/main" val="3747462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C3AD7-EAA1-4099-A15B-BE043E05D6E6}"/>
              </a:ext>
            </a:extLst>
          </p:cNvPr>
          <p:cNvSpPr>
            <a:spLocks noGrp="1"/>
          </p:cNvSpPr>
          <p:nvPr>
            <p:ph type="ctrTitle"/>
          </p:nvPr>
        </p:nvSpPr>
        <p:spPr>
          <a:xfrm>
            <a:off x="1524000" y="2000764"/>
            <a:ext cx="9144000" cy="1428236"/>
          </a:xfrm>
        </p:spPr>
        <p:txBody>
          <a:bodyPr>
            <a:normAutofit/>
          </a:bodyPr>
          <a:lstStyle/>
          <a:p>
            <a:r>
              <a:rPr lang="fr-CH" sz="4800" dirty="0" err="1">
                <a:solidFill>
                  <a:schemeClr val="accent1"/>
                </a:solidFill>
              </a:rPr>
              <a:t>Vehicular</a:t>
            </a:r>
            <a:r>
              <a:rPr lang="fr-CH" sz="4800" dirty="0">
                <a:solidFill>
                  <a:schemeClr val="accent1"/>
                </a:solidFill>
              </a:rPr>
              <a:t> Network </a:t>
            </a:r>
            <a:r>
              <a:rPr lang="fr-CH" sz="4800" dirty="0" err="1">
                <a:solidFill>
                  <a:schemeClr val="accent1"/>
                </a:solidFill>
              </a:rPr>
              <a:t>Analysis</a:t>
            </a:r>
            <a:r>
              <a:rPr lang="fr-CH" sz="4800" dirty="0">
                <a:solidFill>
                  <a:schemeClr val="accent1"/>
                </a:solidFill>
              </a:rPr>
              <a:t> </a:t>
            </a:r>
            <a:r>
              <a:rPr lang="fr-CH" sz="4800" dirty="0" err="1">
                <a:solidFill>
                  <a:schemeClr val="accent1"/>
                </a:solidFill>
              </a:rPr>
              <a:t>Using</a:t>
            </a:r>
            <a:r>
              <a:rPr lang="fr-CH" sz="4800" dirty="0">
                <a:solidFill>
                  <a:schemeClr val="accent1"/>
                </a:solidFill>
              </a:rPr>
              <a:t> </a:t>
            </a:r>
            <a:r>
              <a:rPr lang="fr-CH" sz="4800" dirty="0" err="1">
                <a:solidFill>
                  <a:schemeClr val="accent1"/>
                </a:solidFill>
              </a:rPr>
              <a:t>Probabilistic</a:t>
            </a:r>
            <a:r>
              <a:rPr lang="fr-CH" sz="4800" dirty="0">
                <a:solidFill>
                  <a:schemeClr val="accent1"/>
                </a:solidFill>
              </a:rPr>
              <a:t> Model Checking</a:t>
            </a:r>
          </a:p>
        </p:txBody>
      </p:sp>
      <p:sp>
        <p:nvSpPr>
          <p:cNvPr id="3" name="Sous-titre 2">
            <a:extLst>
              <a:ext uri="{FF2B5EF4-FFF2-40B4-BE49-F238E27FC236}">
                <a16:creationId xmlns:a16="http://schemas.microsoft.com/office/drawing/2014/main" id="{5F39A5B7-6D2A-4446-A8BE-AA2F0216CB25}"/>
              </a:ext>
            </a:extLst>
          </p:cNvPr>
          <p:cNvSpPr>
            <a:spLocks noGrp="1"/>
          </p:cNvSpPr>
          <p:nvPr>
            <p:ph type="subTitle" idx="1"/>
          </p:nvPr>
        </p:nvSpPr>
        <p:spPr>
          <a:xfrm>
            <a:off x="1524000" y="3806601"/>
            <a:ext cx="9144000" cy="1655762"/>
          </a:xfrm>
        </p:spPr>
        <p:txBody>
          <a:bodyPr/>
          <a:lstStyle/>
          <a:p>
            <a:r>
              <a:rPr lang="fr-CH" dirty="0"/>
              <a:t>Jonathan Lo, Tommaso Peletta</a:t>
            </a:r>
          </a:p>
          <a:p>
            <a:r>
              <a:rPr lang="fr-CH" dirty="0"/>
              <a:t>3 Juin 2021</a:t>
            </a:r>
          </a:p>
        </p:txBody>
      </p:sp>
      <p:sp>
        <p:nvSpPr>
          <p:cNvPr id="4" name="Segnaposto numero diapositiva 3">
            <a:extLst>
              <a:ext uri="{FF2B5EF4-FFF2-40B4-BE49-F238E27FC236}">
                <a16:creationId xmlns:a16="http://schemas.microsoft.com/office/drawing/2014/main" id="{9A4D4EB2-5E70-45B1-B8AF-8C7858870A6E}"/>
              </a:ext>
            </a:extLst>
          </p:cNvPr>
          <p:cNvSpPr>
            <a:spLocks noGrp="1"/>
          </p:cNvSpPr>
          <p:nvPr>
            <p:ph type="sldNum" sz="quarter" idx="12"/>
          </p:nvPr>
        </p:nvSpPr>
        <p:spPr/>
        <p:txBody>
          <a:bodyPr/>
          <a:lstStyle/>
          <a:p>
            <a:fld id="{29EDCAA9-A281-4BED-B172-048C7AE96558}" type="slidenum">
              <a:rPr lang="fr-CH" smtClean="0"/>
              <a:t>49</a:t>
            </a:fld>
            <a:endParaRPr lang="fr-CH"/>
          </a:p>
        </p:txBody>
      </p:sp>
    </p:spTree>
    <p:extLst>
      <p:ext uri="{BB962C8B-B14F-4D97-AF65-F5344CB8AC3E}">
        <p14:creationId xmlns:p14="http://schemas.microsoft.com/office/powerpoint/2010/main" val="261651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PRISM : application </a:t>
            </a:r>
            <a:r>
              <a:rPr lang="fr-CH" dirty="0" err="1">
                <a:solidFill>
                  <a:schemeClr val="accent1"/>
                </a:solidFill>
              </a:rPr>
              <a:t>domain</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5</a:t>
            </a:fld>
            <a:endParaRPr lang="fr-CH"/>
          </a:p>
        </p:txBody>
      </p:sp>
      <p:sp>
        <p:nvSpPr>
          <p:cNvPr id="16" name="CasellaDiTesto 12">
            <a:extLst>
              <a:ext uri="{FF2B5EF4-FFF2-40B4-BE49-F238E27FC236}">
                <a16:creationId xmlns:a16="http://schemas.microsoft.com/office/drawing/2014/main" id="{53F3AC2D-3BD8-4C25-83FA-3C820B63DE2C}"/>
              </a:ext>
            </a:extLst>
          </p:cNvPr>
          <p:cNvSpPr txBox="1"/>
          <p:nvPr/>
        </p:nvSpPr>
        <p:spPr>
          <a:xfrm>
            <a:off x="865792" y="4007916"/>
            <a:ext cx="3260142" cy="830997"/>
          </a:xfrm>
          <a:prstGeom prst="rect">
            <a:avLst/>
          </a:prstGeom>
          <a:noFill/>
        </p:spPr>
        <p:txBody>
          <a:bodyPr wrap="square" rtlCol="0">
            <a:spAutoFit/>
          </a:bodyPr>
          <a:lstStyle/>
          <a:p>
            <a:pPr algn="ctr"/>
            <a:r>
              <a:rPr lang="it-IT" sz="2400" dirty="0"/>
              <a:t>Automotive</a:t>
            </a:r>
          </a:p>
          <a:p>
            <a:pPr algn="ctr"/>
            <a:r>
              <a:rPr lang="it-IT" sz="2400" dirty="0"/>
              <a:t>system</a:t>
            </a:r>
          </a:p>
        </p:txBody>
      </p:sp>
      <p:sp>
        <p:nvSpPr>
          <p:cNvPr id="17" name="CasellaDiTesto 13">
            <a:extLst>
              <a:ext uri="{FF2B5EF4-FFF2-40B4-BE49-F238E27FC236}">
                <a16:creationId xmlns:a16="http://schemas.microsoft.com/office/drawing/2014/main" id="{133E3D43-64EA-43B8-8F63-AA04D56358A8}"/>
              </a:ext>
            </a:extLst>
          </p:cNvPr>
          <p:cNvSpPr txBox="1"/>
          <p:nvPr/>
        </p:nvSpPr>
        <p:spPr>
          <a:xfrm>
            <a:off x="4465929" y="4007916"/>
            <a:ext cx="3260142" cy="830997"/>
          </a:xfrm>
          <a:prstGeom prst="rect">
            <a:avLst/>
          </a:prstGeom>
          <a:noFill/>
        </p:spPr>
        <p:txBody>
          <a:bodyPr wrap="square" rtlCol="0">
            <a:spAutoFit/>
          </a:bodyPr>
          <a:lstStyle/>
          <a:p>
            <a:pPr algn="ctr"/>
            <a:r>
              <a:rPr lang="it-IT" sz="2400" dirty="0"/>
              <a:t>Wireless</a:t>
            </a:r>
          </a:p>
          <a:p>
            <a:pPr algn="ctr"/>
            <a:r>
              <a:rPr lang="it-IT" sz="2400" dirty="0"/>
              <a:t>communication</a:t>
            </a:r>
          </a:p>
        </p:txBody>
      </p:sp>
      <p:sp>
        <p:nvSpPr>
          <p:cNvPr id="18" name="CasellaDiTesto 14">
            <a:extLst>
              <a:ext uri="{FF2B5EF4-FFF2-40B4-BE49-F238E27FC236}">
                <a16:creationId xmlns:a16="http://schemas.microsoft.com/office/drawing/2014/main" id="{B03B4F6F-0F06-4DC2-838C-D41A547330F1}"/>
              </a:ext>
            </a:extLst>
          </p:cNvPr>
          <p:cNvSpPr txBox="1"/>
          <p:nvPr/>
        </p:nvSpPr>
        <p:spPr>
          <a:xfrm>
            <a:off x="8016544" y="4017215"/>
            <a:ext cx="3260142" cy="830997"/>
          </a:xfrm>
          <a:prstGeom prst="rect">
            <a:avLst/>
          </a:prstGeom>
          <a:noFill/>
        </p:spPr>
        <p:txBody>
          <a:bodyPr wrap="square" rtlCol="0">
            <a:spAutoFit/>
          </a:bodyPr>
          <a:lstStyle/>
          <a:p>
            <a:pPr algn="ctr"/>
            <a:r>
              <a:rPr lang="it-IT" sz="2400" dirty="0"/>
              <a:t>Randomised security protocol</a:t>
            </a:r>
          </a:p>
        </p:txBody>
      </p:sp>
      <p:pic>
        <p:nvPicPr>
          <p:cNvPr id="25" name="Image 24">
            <a:extLst>
              <a:ext uri="{FF2B5EF4-FFF2-40B4-BE49-F238E27FC236}">
                <a16:creationId xmlns:a16="http://schemas.microsoft.com/office/drawing/2014/main" id="{4C087DFA-3EDE-49B4-A820-BE2CD78E9582}"/>
              </a:ext>
            </a:extLst>
          </p:cNvPr>
          <p:cNvPicPr>
            <a:picLocks noChangeAspect="1"/>
          </p:cNvPicPr>
          <p:nvPr/>
        </p:nvPicPr>
        <p:blipFill rotWithShape="1">
          <a:blip r:embed="rId2"/>
          <a:srcRect l="12007" t="6533" r="12645" b="14927"/>
          <a:stretch/>
        </p:blipFill>
        <p:spPr>
          <a:xfrm>
            <a:off x="8872538" y="2278856"/>
            <a:ext cx="1378656" cy="1550195"/>
          </a:xfrm>
          <a:prstGeom prst="rect">
            <a:avLst/>
          </a:prstGeom>
        </p:spPr>
      </p:pic>
      <p:pic>
        <p:nvPicPr>
          <p:cNvPr id="26" name="Image 25">
            <a:extLst>
              <a:ext uri="{FF2B5EF4-FFF2-40B4-BE49-F238E27FC236}">
                <a16:creationId xmlns:a16="http://schemas.microsoft.com/office/drawing/2014/main" id="{D66F9152-2694-44A7-A85F-6F56AD68CF2F}"/>
              </a:ext>
            </a:extLst>
          </p:cNvPr>
          <p:cNvPicPr>
            <a:picLocks noChangeAspect="1"/>
          </p:cNvPicPr>
          <p:nvPr/>
        </p:nvPicPr>
        <p:blipFill>
          <a:blip r:embed="rId3"/>
          <a:stretch>
            <a:fillRect/>
          </a:stretch>
        </p:blipFill>
        <p:spPr>
          <a:xfrm>
            <a:off x="5320903" y="2318419"/>
            <a:ext cx="1550194" cy="1550194"/>
          </a:xfrm>
          <a:prstGeom prst="rect">
            <a:avLst/>
          </a:prstGeom>
        </p:spPr>
      </p:pic>
      <p:pic>
        <p:nvPicPr>
          <p:cNvPr id="27" name="Image 26">
            <a:extLst>
              <a:ext uri="{FF2B5EF4-FFF2-40B4-BE49-F238E27FC236}">
                <a16:creationId xmlns:a16="http://schemas.microsoft.com/office/drawing/2014/main" id="{295E6942-DB1F-400B-8571-5C185C2FD92C}"/>
              </a:ext>
            </a:extLst>
          </p:cNvPr>
          <p:cNvPicPr>
            <a:picLocks noChangeAspect="1"/>
          </p:cNvPicPr>
          <p:nvPr/>
        </p:nvPicPr>
        <p:blipFill rotWithShape="1">
          <a:blip r:embed="rId4"/>
          <a:srcRect t="1" r="188" b="7757"/>
          <a:stretch/>
        </p:blipFill>
        <p:spPr>
          <a:xfrm>
            <a:off x="1769268" y="2318419"/>
            <a:ext cx="1550194" cy="1587314"/>
          </a:xfrm>
          <a:prstGeom prst="rect">
            <a:avLst/>
          </a:prstGeom>
        </p:spPr>
      </p:pic>
    </p:spTree>
    <p:extLst>
      <p:ext uri="{BB962C8B-B14F-4D97-AF65-F5344CB8AC3E}">
        <p14:creationId xmlns:p14="http://schemas.microsoft.com/office/powerpoint/2010/main" val="299517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PRISM : </a:t>
            </a:r>
            <a:r>
              <a:rPr lang="fr-CH" u="sng" dirty="0">
                <a:solidFill>
                  <a:schemeClr val="accent1"/>
                </a:solidFill>
              </a:rPr>
              <a:t>Example</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6</a:t>
            </a:fld>
            <a:endParaRPr lang="fr-CH"/>
          </a:p>
        </p:txBody>
      </p:sp>
      <p:pic>
        <p:nvPicPr>
          <p:cNvPr id="8" name="Immagine 7">
            <a:extLst>
              <a:ext uri="{FF2B5EF4-FFF2-40B4-BE49-F238E27FC236}">
                <a16:creationId xmlns:a16="http://schemas.microsoft.com/office/drawing/2014/main" id="{41C7211E-6FF0-4398-A5E2-E6C05BFA4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277" y="1526414"/>
            <a:ext cx="3468921" cy="3805172"/>
          </a:xfrm>
          <a:prstGeom prst="rect">
            <a:avLst/>
          </a:prstGeom>
        </p:spPr>
      </p:pic>
      <p:sp>
        <p:nvSpPr>
          <p:cNvPr id="11" name="Espace réservé du contenu 2">
            <a:extLst>
              <a:ext uri="{FF2B5EF4-FFF2-40B4-BE49-F238E27FC236}">
                <a16:creationId xmlns:a16="http://schemas.microsoft.com/office/drawing/2014/main" id="{258D7630-C4BB-4075-8E81-886372F20845}"/>
              </a:ext>
            </a:extLst>
          </p:cNvPr>
          <p:cNvSpPr>
            <a:spLocks noGrp="1"/>
          </p:cNvSpPr>
          <p:nvPr>
            <p:ph idx="1"/>
          </p:nvPr>
        </p:nvSpPr>
        <p:spPr>
          <a:xfrm>
            <a:off x="7464881" y="2695881"/>
            <a:ext cx="3894993" cy="2848708"/>
          </a:xfrm>
        </p:spPr>
        <p:txBody>
          <a:bodyPr>
            <a:normAutofit/>
          </a:bodyPr>
          <a:lstStyle/>
          <a:p>
            <a:pPr>
              <a:lnSpc>
                <a:spcPct val="200000"/>
              </a:lnSpc>
              <a:buClr>
                <a:schemeClr val="accent1"/>
              </a:buClr>
              <a:buSzPct val="130000"/>
            </a:pPr>
            <a:r>
              <a:rPr lang="fr-CH" dirty="0"/>
              <a:t>P = ? [ </a:t>
            </a:r>
            <a:r>
              <a:rPr lang="fr-CH"/>
              <a:t>F </a:t>
            </a:r>
            <a:r>
              <a:rPr lang="fr-CH">
                <a:solidFill>
                  <a:srgbClr val="FF0000"/>
                </a:solidFill>
              </a:rPr>
              <a:t>s </a:t>
            </a:r>
            <a:r>
              <a:rPr lang="fr-CH"/>
              <a:t>= 7 </a:t>
            </a:r>
            <a:r>
              <a:rPr lang="fr-CH" dirty="0"/>
              <a:t>and </a:t>
            </a:r>
            <a:r>
              <a:rPr lang="fr-CH" dirty="0">
                <a:solidFill>
                  <a:srgbClr val="FF0000"/>
                </a:solidFill>
              </a:rPr>
              <a:t>d</a:t>
            </a:r>
            <a:r>
              <a:rPr lang="fr-CH" dirty="0"/>
              <a:t> = x]</a:t>
            </a:r>
          </a:p>
          <a:p>
            <a:pPr>
              <a:lnSpc>
                <a:spcPct val="200000"/>
              </a:lnSpc>
              <a:buClr>
                <a:schemeClr val="accent1"/>
              </a:buClr>
              <a:buSzPct val="130000"/>
            </a:pPr>
            <a:r>
              <a:rPr lang="fr-CH" dirty="0"/>
              <a:t>R = ? [F </a:t>
            </a:r>
            <a:r>
              <a:rPr lang="fr-CH" dirty="0">
                <a:solidFill>
                  <a:srgbClr val="FF0000"/>
                </a:solidFill>
              </a:rPr>
              <a:t>s</a:t>
            </a:r>
            <a:r>
              <a:rPr lang="fr-CH" dirty="0"/>
              <a:t> = 7]</a:t>
            </a:r>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14" name="Espace réservé du contenu 2">
            <a:extLst>
              <a:ext uri="{FF2B5EF4-FFF2-40B4-BE49-F238E27FC236}">
                <a16:creationId xmlns:a16="http://schemas.microsoft.com/office/drawing/2014/main" id="{61B1C94E-8E89-49A9-8E16-9E3CE8B37A0B}"/>
              </a:ext>
            </a:extLst>
          </p:cNvPr>
          <p:cNvSpPr txBox="1">
            <a:spLocks/>
          </p:cNvSpPr>
          <p:nvPr/>
        </p:nvSpPr>
        <p:spPr>
          <a:xfrm>
            <a:off x="7464881" y="2092570"/>
            <a:ext cx="3894993" cy="1021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12" name="CasellaDiTesto 11">
            <a:extLst>
              <a:ext uri="{FF2B5EF4-FFF2-40B4-BE49-F238E27FC236}">
                <a16:creationId xmlns:a16="http://schemas.microsoft.com/office/drawing/2014/main" id="{E5561065-7EF2-4919-B1AE-5683BA45E33B}"/>
              </a:ext>
            </a:extLst>
          </p:cNvPr>
          <p:cNvSpPr txBox="1"/>
          <p:nvPr/>
        </p:nvSpPr>
        <p:spPr>
          <a:xfrm>
            <a:off x="7265803" y="1956750"/>
            <a:ext cx="3774618" cy="646331"/>
          </a:xfrm>
          <a:prstGeom prst="rect">
            <a:avLst/>
          </a:prstGeom>
          <a:noFill/>
        </p:spPr>
        <p:txBody>
          <a:bodyPr wrap="square" rtlCol="0">
            <a:spAutoFit/>
          </a:bodyPr>
          <a:lstStyle/>
          <a:p>
            <a:r>
              <a:rPr lang="it-IT" sz="3600" dirty="0" err="1">
                <a:solidFill>
                  <a:schemeClr val="accent1"/>
                </a:solidFill>
                <a:latin typeface="+mj-lt"/>
                <a:ea typeface="+mj-ea"/>
                <a:cs typeface="+mj-cs"/>
              </a:rPr>
              <a:t>Properties</a:t>
            </a:r>
            <a:endParaRPr lang="en-GB" sz="3600" dirty="0">
              <a:solidFill>
                <a:schemeClr val="accent1"/>
              </a:solidFill>
              <a:latin typeface="+mj-lt"/>
              <a:ea typeface="+mj-ea"/>
              <a:cs typeface="+mj-cs"/>
            </a:endParaRPr>
          </a:p>
        </p:txBody>
      </p:sp>
      <p:sp>
        <p:nvSpPr>
          <p:cNvPr id="15" name="CasellaDiTesto 14">
            <a:extLst>
              <a:ext uri="{FF2B5EF4-FFF2-40B4-BE49-F238E27FC236}">
                <a16:creationId xmlns:a16="http://schemas.microsoft.com/office/drawing/2014/main" id="{DDE8F1EE-F150-4636-978B-A388D4E70E6C}"/>
              </a:ext>
            </a:extLst>
          </p:cNvPr>
          <p:cNvSpPr txBox="1"/>
          <p:nvPr/>
        </p:nvSpPr>
        <p:spPr>
          <a:xfrm>
            <a:off x="2324100" y="5331586"/>
            <a:ext cx="3771900" cy="967957"/>
          </a:xfrm>
          <a:prstGeom prst="rect">
            <a:avLst/>
          </a:prstGeom>
          <a:noFill/>
        </p:spPr>
        <p:txBody>
          <a:bodyPr wrap="square" rtlCol="0">
            <a:spAutoFit/>
          </a:bodyPr>
          <a:lstStyle/>
          <a:p>
            <a:pPr>
              <a:lnSpc>
                <a:spcPct val="150000"/>
              </a:lnSpc>
            </a:pPr>
            <a:r>
              <a:rPr lang="it-IT" sz="2000" dirty="0">
                <a:solidFill>
                  <a:srgbClr val="FF0000"/>
                </a:solidFill>
              </a:rPr>
              <a:t>s</a:t>
            </a:r>
            <a:r>
              <a:rPr lang="it-IT" sz="2000" dirty="0"/>
              <a:t> : </a:t>
            </a:r>
            <a:r>
              <a:rPr lang="it-IT" sz="2000" dirty="0" err="1"/>
              <a:t>current</a:t>
            </a:r>
            <a:r>
              <a:rPr lang="it-IT" sz="2000" dirty="0"/>
              <a:t> state</a:t>
            </a:r>
          </a:p>
          <a:p>
            <a:pPr>
              <a:lnSpc>
                <a:spcPct val="150000"/>
              </a:lnSpc>
            </a:pPr>
            <a:r>
              <a:rPr lang="it-IT" sz="2000" dirty="0">
                <a:solidFill>
                  <a:srgbClr val="FF0000"/>
                </a:solidFill>
              </a:rPr>
              <a:t>d</a:t>
            </a:r>
            <a:r>
              <a:rPr lang="it-IT" sz="2000" dirty="0"/>
              <a:t> : </a:t>
            </a:r>
            <a:r>
              <a:rPr lang="it-IT" sz="2000" dirty="0" err="1"/>
              <a:t>final</a:t>
            </a:r>
            <a:r>
              <a:rPr lang="it-IT" sz="2000" dirty="0"/>
              <a:t> </a:t>
            </a:r>
            <a:r>
              <a:rPr lang="it-IT" sz="2000" dirty="0" err="1"/>
              <a:t>value</a:t>
            </a:r>
            <a:endParaRPr lang="en-GB" sz="2000" dirty="0"/>
          </a:p>
        </p:txBody>
      </p:sp>
    </p:spTree>
    <p:extLst>
      <p:ext uri="{BB962C8B-B14F-4D97-AF65-F5344CB8AC3E}">
        <p14:creationId xmlns:p14="http://schemas.microsoft.com/office/powerpoint/2010/main" val="20965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Roundabout</a:t>
            </a:r>
            <a:r>
              <a:rPr lang="fr-CH" dirty="0">
                <a:solidFill>
                  <a:schemeClr val="accent1"/>
                </a:solidFill>
              </a:rPr>
              <a:t> Insertion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7</a:t>
            </a:fld>
            <a:endParaRPr lang="fr-CH"/>
          </a:p>
        </p:txBody>
      </p:sp>
      <p:pic>
        <p:nvPicPr>
          <p:cNvPr id="8" name="Immagine 7">
            <a:extLst>
              <a:ext uri="{FF2B5EF4-FFF2-40B4-BE49-F238E27FC236}">
                <a16:creationId xmlns:a16="http://schemas.microsoft.com/office/drawing/2014/main" id="{DC4DAE0E-8A92-4013-A7D7-59225AF74429}"/>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8178"/>
          <a:stretch/>
        </p:blipFill>
        <p:spPr>
          <a:xfrm>
            <a:off x="7480663" y="2351181"/>
            <a:ext cx="3083346" cy="3079312"/>
          </a:xfrm>
          <a:prstGeom prst="rect">
            <a:avLst/>
          </a:prstGeom>
        </p:spPr>
      </p:pic>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651220"/>
            <a:ext cx="4564120" cy="2964727"/>
          </a:xfrm>
        </p:spPr>
        <p:txBody>
          <a:bodyPr>
            <a:normAutofit fontScale="92500" lnSpcReduction="10000"/>
          </a:bodyPr>
          <a:lstStyle/>
          <a:p>
            <a:pPr>
              <a:buClr>
                <a:schemeClr val="accent1"/>
              </a:buClr>
              <a:buSzPct val="130000"/>
            </a:pPr>
            <a:r>
              <a:rPr lang="fr-CH" dirty="0"/>
              <a:t>Single </a:t>
            </a:r>
            <a:r>
              <a:rPr lang="fr-CH" dirty="0" err="1"/>
              <a:t>lane</a:t>
            </a:r>
            <a:r>
              <a:rPr lang="fr-CH" dirty="0"/>
              <a:t> </a:t>
            </a:r>
            <a:r>
              <a:rPr lang="fr-CH" dirty="0" err="1"/>
              <a:t>roundabout</a:t>
            </a:r>
            <a:endParaRPr lang="fr-CH" dirty="0"/>
          </a:p>
          <a:p>
            <a:pPr>
              <a:buClr>
                <a:schemeClr val="accent1"/>
              </a:buClr>
              <a:buSzPct val="130000"/>
            </a:pPr>
            <a:endParaRPr lang="fr-CH" dirty="0"/>
          </a:p>
          <a:p>
            <a:pPr>
              <a:buClr>
                <a:schemeClr val="accent1"/>
              </a:buClr>
              <a:buSzPct val="130000"/>
            </a:pPr>
            <a:r>
              <a:rPr lang="fr-CH" dirty="0"/>
              <a:t>Mix of driver and </a:t>
            </a:r>
            <a:r>
              <a:rPr lang="fr-CH" dirty="0" err="1"/>
              <a:t>autonomous</a:t>
            </a:r>
            <a:r>
              <a:rPr lang="fr-CH" dirty="0"/>
              <a:t> </a:t>
            </a:r>
            <a:r>
              <a:rPr lang="fr-CH" dirty="0" err="1"/>
              <a:t>vehicle</a:t>
            </a:r>
            <a:endParaRPr lang="fr-CH" dirty="0"/>
          </a:p>
          <a:p>
            <a:pPr>
              <a:buClr>
                <a:schemeClr val="accent1"/>
              </a:buClr>
              <a:buSzPct val="130000"/>
            </a:pPr>
            <a:endParaRPr lang="fr-CH" dirty="0"/>
          </a:p>
          <a:p>
            <a:pPr>
              <a:buClr>
                <a:schemeClr val="accent1"/>
              </a:buClr>
              <a:buSzPct val="130000"/>
            </a:pPr>
            <a:r>
              <a:rPr lang="fr-CH" dirty="0"/>
              <a:t>Non-</a:t>
            </a:r>
            <a:r>
              <a:rPr lang="fr-CH" dirty="0" err="1"/>
              <a:t>deterministic</a:t>
            </a:r>
            <a:r>
              <a:rPr lang="fr-CH" dirty="0"/>
              <a:t> initial state and </a:t>
            </a:r>
            <a:r>
              <a:rPr lang="fr-CH" dirty="0" err="1"/>
              <a:t>behaviour</a:t>
            </a:r>
            <a:endParaRPr lang="fr-CH" dirty="0"/>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849593"/>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Model</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79753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Roundabout</a:t>
            </a:r>
            <a:r>
              <a:rPr lang="fr-CH" dirty="0">
                <a:solidFill>
                  <a:schemeClr val="accent1"/>
                </a:solidFill>
              </a:rPr>
              <a:t> Insertion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8</a:t>
            </a:fld>
            <a:endParaRPr lang="fr-CH"/>
          </a:p>
        </p:txBody>
      </p:sp>
      <p:pic>
        <p:nvPicPr>
          <p:cNvPr id="8" name="Immagine 7">
            <a:extLst>
              <a:ext uri="{FF2B5EF4-FFF2-40B4-BE49-F238E27FC236}">
                <a16:creationId xmlns:a16="http://schemas.microsoft.com/office/drawing/2014/main" id="{DC4DAE0E-8A92-4013-A7D7-59225AF74429}"/>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8178"/>
          <a:stretch/>
        </p:blipFill>
        <p:spPr>
          <a:xfrm>
            <a:off x="7480663" y="2351181"/>
            <a:ext cx="3083346" cy="3079312"/>
          </a:xfrm>
          <a:prstGeom prst="rect">
            <a:avLst/>
          </a:prstGeom>
        </p:spPr>
      </p:pic>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651220"/>
            <a:ext cx="4564120" cy="2964727"/>
          </a:xfrm>
        </p:spPr>
        <p:txBody>
          <a:bodyPr>
            <a:normAutofit/>
          </a:bodyPr>
          <a:lstStyle/>
          <a:p>
            <a:pPr>
              <a:buClr>
                <a:schemeClr val="accent1"/>
              </a:buClr>
              <a:buSzPct val="130000"/>
            </a:pPr>
            <a:r>
              <a:rPr lang="fr-CH" dirty="0"/>
              <a:t>Collision </a:t>
            </a:r>
            <a:r>
              <a:rPr lang="fr-CH" dirty="0" err="1"/>
              <a:t>probability</a:t>
            </a:r>
            <a:endParaRPr lang="fr-CH" dirty="0"/>
          </a:p>
          <a:p>
            <a:pPr>
              <a:buClr>
                <a:schemeClr val="accent1"/>
              </a:buClr>
              <a:buSzPct val="130000"/>
            </a:pPr>
            <a:endParaRPr lang="fr-CH" dirty="0"/>
          </a:p>
          <a:p>
            <a:pPr>
              <a:buClr>
                <a:schemeClr val="accent1"/>
              </a:buClr>
              <a:buSzPct val="130000"/>
            </a:pPr>
            <a:r>
              <a:rPr lang="fr-CH" dirty="0" err="1"/>
              <a:t>Overall</a:t>
            </a:r>
            <a:r>
              <a:rPr lang="fr-CH" dirty="0"/>
              <a:t> </a:t>
            </a:r>
            <a:r>
              <a:rPr lang="fr-CH" dirty="0" err="1"/>
              <a:t>braking</a:t>
            </a:r>
            <a:endParaRPr lang="fr-CH" dirty="0"/>
          </a:p>
          <a:p>
            <a:pPr>
              <a:buClr>
                <a:schemeClr val="accent1"/>
              </a:buClr>
              <a:buSzPct val="130000"/>
            </a:pPr>
            <a:endParaRPr lang="fr-CH" dirty="0"/>
          </a:p>
          <a:p>
            <a:pPr>
              <a:buClr>
                <a:schemeClr val="accent1"/>
              </a:buClr>
              <a:buSzPct val="130000"/>
            </a:pPr>
            <a:r>
              <a:rPr lang="fr-CH" dirty="0"/>
              <a:t>Time </a:t>
            </a:r>
            <a:r>
              <a:rPr lang="fr-CH" dirty="0" err="1"/>
              <a:t>before</a:t>
            </a:r>
            <a:r>
              <a:rPr lang="fr-CH" dirty="0"/>
              <a:t> insertion</a:t>
            </a:r>
          </a:p>
          <a:p>
            <a:endParaRPr lang="fr-CH" sz="3200" dirty="0"/>
          </a:p>
          <a:p>
            <a:endParaRPr lang="fr-CH" sz="3200" u="sng"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849593"/>
            <a:ext cx="3774618" cy="646331"/>
          </a:xfrm>
          <a:prstGeom prst="rect">
            <a:avLst/>
          </a:prstGeom>
          <a:noFill/>
        </p:spPr>
        <p:txBody>
          <a:bodyPr wrap="square" rtlCol="0">
            <a:spAutoFit/>
          </a:bodyPr>
          <a:lstStyle/>
          <a:p>
            <a:r>
              <a:rPr lang="it-IT" sz="3600" dirty="0" err="1">
                <a:solidFill>
                  <a:schemeClr val="accent1"/>
                </a:solidFill>
                <a:latin typeface="+mj-lt"/>
                <a:ea typeface="+mj-ea"/>
                <a:cs typeface="+mj-cs"/>
              </a:rPr>
              <a:t>Properties</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77059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Stochastic</a:t>
            </a:r>
            <a:r>
              <a:rPr lang="fr-CH" dirty="0">
                <a:solidFill>
                  <a:schemeClr val="accent1"/>
                </a:solidFill>
              </a:rPr>
              <a:t> Cellular </a:t>
            </a:r>
            <a:r>
              <a:rPr lang="fr-CH" dirty="0" err="1">
                <a:solidFill>
                  <a:schemeClr val="accent1"/>
                </a:solidFill>
              </a:rPr>
              <a:t>Automata</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9</a:t>
            </a:fld>
            <a:endParaRPr lang="fr-CH"/>
          </a:p>
        </p:txBody>
      </p:sp>
      <p:pic>
        <p:nvPicPr>
          <p:cNvPr id="10" name="Immagine 9">
            <a:extLst>
              <a:ext uri="{FF2B5EF4-FFF2-40B4-BE49-F238E27FC236}">
                <a16:creationId xmlns:a16="http://schemas.microsoft.com/office/drawing/2014/main" id="{768F31A6-0D77-444C-8459-B0D418A2B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2" y="2314988"/>
            <a:ext cx="7724775" cy="771525"/>
          </a:xfrm>
          <a:prstGeom prst="rect">
            <a:avLst/>
          </a:prstGeom>
        </p:spPr>
      </p:pic>
      <p:pic>
        <p:nvPicPr>
          <p:cNvPr id="12" name="Immagine 11">
            <a:extLst>
              <a:ext uri="{FF2B5EF4-FFF2-40B4-BE49-F238E27FC236}">
                <a16:creationId xmlns:a16="http://schemas.microsoft.com/office/drawing/2014/main" id="{23BA741C-98CC-42C9-8E06-7FF9F1698D04}"/>
              </a:ext>
            </a:extLst>
          </p:cNvPr>
          <p:cNvPicPr>
            <a:picLocks noChangeAspect="1"/>
          </p:cNvPicPr>
          <p:nvPr/>
        </p:nvPicPr>
        <p:blipFill rotWithShape="1">
          <a:blip r:embed="rId3">
            <a:extLst>
              <a:ext uri="{28A0092B-C50C-407E-A947-70E740481C1C}">
                <a14:useLocalDpi xmlns:a14="http://schemas.microsoft.com/office/drawing/2010/main" val="0"/>
              </a:ext>
            </a:extLst>
          </a:blip>
          <a:srcRect l="21247" t="22365" r="30420" b="27635"/>
          <a:stretch/>
        </p:blipFill>
        <p:spPr>
          <a:xfrm>
            <a:off x="2660700" y="3688433"/>
            <a:ext cx="160059" cy="166110"/>
          </a:xfrm>
          <a:prstGeom prst="ellipse">
            <a:avLst/>
          </a:prstGeom>
        </p:spPr>
      </p:pic>
      <p:pic>
        <p:nvPicPr>
          <p:cNvPr id="14" name="Immagine 13">
            <a:extLst>
              <a:ext uri="{FF2B5EF4-FFF2-40B4-BE49-F238E27FC236}">
                <a16:creationId xmlns:a16="http://schemas.microsoft.com/office/drawing/2014/main" id="{63E9AF08-B5D2-494F-A572-05B1011DA871}"/>
              </a:ext>
            </a:extLst>
          </p:cNvPr>
          <p:cNvPicPr>
            <a:picLocks noChangeAspect="1"/>
          </p:cNvPicPr>
          <p:nvPr/>
        </p:nvPicPr>
        <p:blipFill rotWithShape="1">
          <a:blip r:embed="rId4">
            <a:extLst>
              <a:ext uri="{28A0092B-C50C-407E-A947-70E740481C1C}">
                <a14:useLocalDpi xmlns:a14="http://schemas.microsoft.com/office/drawing/2010/main" val="0"/>
              </a:ext>
            </a:extLst>
          </a:blip>
          <a:srcRect l="20913" t="12658" r="22437" b="16498"/>
          <a:stretch/>
        </p:blipFill>
        <p:spPr>
          <a:xfrm>
            <a:off x="6824761" y="3692704"/>
            <a:ext cx="170889" cy="173000"/>
          </a:xfrm>
          <a:prstGeom prst="ellipse">
            <a:avLst/>
          </a:prstGeom>
        </p:spPr>
      </p:pic>
      <p:sp>
        <p:nvSpPr>
          <p:cNvPr id="15" name="CasellaDiTesto 14">
            <a:extLst>
              <a:ext uri="{FF2B5EF4-FFF2-40B4-BE49-F238E27FC236}">
                <a16:creationId xmlns:a16="http://schemas.microsoft.com/office/drawing/2014/main" id="{50FCE8CD-96AF-4D05-9E18-59B480C93E97}"/>
              </a:ext>
            </a:extLst>
          </p:cNvPr>
          <p:cNvSpPr txBox="1"/>
          <p:nvPr/>
        </p:nvSpPr>
        <p:spPr>
          <a:xfrm>
            <a:off x="7262911" y="3586822"/>
            <a:ext cx="2355645" cy="369332"/>
          </a:xfrm>
          <a:prstGeom prst="rect">
            <a:avLst/>
          </a:prstGeom>
          <a:noFill/>
        </p:spPr>
        <p:txBody>
          <a:bodyPr wrap="none" rtlCol="0">
            <a:spAutoFit/>
          </a:bodyPr>
          <a:lstStyle/>
          <a:p>
            <a:r>
              <a:rPr lang="it-IT" dirty="0" err="1"/>
              <a:t>Vehicle</a:t>
            </a:r>
            <a:r>
              <a:rPr lang="it-IT" dirty="0"/>
              <a:t> A </a:t>
            </a:r>
            <a:r>
              <a:rPr lang="it-IT" dirty="0" err="1"/>
              <a:t>simplification</a:t>
            </a:r>
            <a:endParaRPr lang="en-GB" dirty="0"/>
          </a:p>
        </p:txBody>
      </p:sp>
      <p:sp>
        <p:nvSpPr>
          <p:cNvPr id="16" name="CasellaDiTesto 15">
            <a:extLst>
              <a:ext uri="{FF2B5EF4-FFF2-40B4-BE49-F238E27FC236}">
                <a16:creationId xmlns:a16="http://schemas.microsoft.com/office/drawing/2014/main" id="{CC94F8BF-4096-4DBA-8E14-1F5A9A8D199C}"/>
              </a:ext>
            </a:extLst>
          </p:cNvPr>
          <p:cNvSpPr txBox="1"/>
          <p:nvPr/>
        </p:nvSpPr>
        <p:spPr>
          <a:xfrm>
            <a:off x="3098850" y="3586822"/>
            <a:ext cx="2366866" cy="369332"/>
          </a:xfrm>
          <a:prstGeom prst="rect">
            <a:avLst/>
          </a:prstGeom>
          <a:noFill/>
        </p:spPr>
        <p:txBody>
          <a:bodyPr wrap="none" rtlCol="0">
            <a:spAutoFit/>
          </a:bodyPr>
          <a:lstStyle/>
          <a:p>
            <a:r>
              <a:rPr lang="it-IT" dirty="0" err="1"/>
              <a:t>Vehicle</a:t>
            </a:r>
            <a:r>
              <a:rPr lang="it-IT" dirty="0"/>
              <a:t> H </a:t>
            </a:r>
            <a:r>
              <a:rPr lang="it-IT" dirty="0" err="1"/>
              <a:t>simplification</a:t>
            </a:r>
            <a:endParaRPr lang="en-GB" dirty="0"/>
          </a:p>
        </p:txBody>
      </p:sp>
      <p:pic>
        <p:nvPicPr>
          <p:cNvPr id="18" name="Immagine 17">
            <a:extLst>
              <a:ext uri="{FF2B5EF4-FFF2-40B4-BE49-F238E27FC236}">
                <a16:creationId xmlns:a16="http://schemas.microsoft.com/office/drawing/2014/main" id="{2D89F4FB-7394-45DE-BD5B-114203BDF223}"/>
              </a:ext>
            </a:extLst>
          </p:cNvPr>
          <p:cNvPicPr>
            <a:picLocks noChangeAspect="1"/>
          </p:cNvPicPr>
          <p:nvPr/>
        </p:nvPicPr>
        <p:blipFill>
          <a:blip r:embed="rId5"/>
          <a:stretch>
            <a:fillRect/>
          </a:stretch>
        </p:blipFill>
        <p:spPr>
          <a:xfrm>
            <a:off x="5135065" y="4780042"/>
            <a:ext cx="284754" cy="468466"/>
          </a:xfrm>
          <a:prstGeom prst="rect">
            <a:avLst/>
          </a:prstGeom>
        </p:spPr>
      </p:pic>
      <p:pic>
        <p:nvPicPr>
          <p:cNvPr id="20" name="Immagine 19">
            <a:extLst>
              <a:ext uri="{FF2B5EF4-FFF2-40B4-BE49-F238E27FC236}">
                <a16:creationId xmlns:a16="http://schemas.microsoft.com/office/drawing/2014/main" id="{9DA0B6E3-58E0-4A2A-A093-0C7E77302C37}"/>
              </a:ext>
            </a:extLst>
          </p:cNvPr>
          <p:cNvPicPr>
            <a:picLocks noChangeAspect="1"/>
          </p:cNvPicPr>
          <p:nvPr/>
        </p:nvPicPr>
        <p:blipFill>
          <a:blip r:embed="rId6"/>
          <a:stretch>
            <a:fillRect/>
          </a:stretch>
        </p:blipFill>
        <p:spPr>
          <a:xfrm>
            <a:off x="7763268" y="4764772"/>
            <a:ext cx="284754" cy="478718"/>
          </a:xfrm>
          <a:prstGeom prst="rect">
            <a:avLst/>
          </a:prstGeom>
        </p:spPr>
      </p:pic>
      <p:pic>
        <p:nvPicPr>
          <p:cNvPr id="22" name="Immagine 21">
            <a:extLst>
              <a:ext uri="{FF2B5EF4-FFF2-40B4-BE49-F238E27FC236}">
                <a16:creationId xmlns:a16="http://schemas.microsoft.com/office/drawing/2014/main" id="{FD3A3E87-D799-4914-8AF1-5B68D8D61339}"/>
              </a:ext>
            </a:extLst>
          </p:cNvPr>
          <p:cNvPicPr>
            <a:picLocks noChangeAspect="1"/>
          </p:cNvPicPr>
          <p:nvPr/>
        </p:nvPicPr>
        <p:blipFill>
          <a:blip r:embed="rId7"/>
          <a:stretch>
            <a:fillRect/>
          </a:stretch>
        </p:blipFill>
        <p:spPr>
          <a:xfrm>
            <a:off x="2356243" y="4775859"/>
            <a:ext cx="284754" cy="477156"/>
          </a:xfrm>
          <a:prstGeom prst="rect">
            <a:avLst/>
          </a:prstGeom>
        </p:spPr>
      </p:pic>
      <p:sp>
        <p:nvSpPr>
          <p:cNvPr id="23" name="CasellaDiTesto 22">
            <a:extLst>
              <a:ext uri="{FF2B5EF4-FFF2-40B4-BE49-F238E27FC236}">
                <a16:creationId xmlns:a16="http://schemas.microsoft.com/office/drawing/2014/main" id="{1592A04E-EE8A-4D11-84F9-16292BBE72F9}"/>
              </a:ext>
            </a:extLst>
          </p:cNvPr>
          <p:cNvSpPr txBox="1"/>
          <p:nvPr/>
        </p:nvSpPr>
        <p:spPr>
          <a:xfrm>
            <a:off x="5605898" y="4786408"/>
            <a:ext cx="1304588" cy="369332"/>
          </a:xfrm>
          <a:prstGeom prst="rect">
            <a:avLst/>
          </a:prstGeom>
          <a:noFill/>
        </p:spPr>
        <p:txBody>
          <a:bodyPr wrap="none" rtlCol="0">
            <a:spAutoFit/>
          </a:bodyPr>
          <a:lstStyle/>
          <a:p>
            <a:r>
              <a:rPr lang="it-IT" dirty="0" err="1"/>
              <a:t>Intersection</a:t>
            </a:r>
            <a:endParaRPr lang="en-GB" dirty="0"/>
          </a:p>
        </p:txBody>
      </p:sp>
      <p:sp>
        <p:nvSpPr>
          <p:cNvPr id="24" name="CasellaDiTesto 23">
            <a:extLst>
              <a:ext uri="{FF2B5EF4-FFF2-40B4-BE49-F238E27FC236}">
                <a16:creationId xmlns:a16="http://schemas.microsoft.com/office/drawing/2014/main" id="{2383A2C2-B6BD-4AC4-9336-C5A816EEA00C}"/>
              </a:ext>
            </a:extLst>
          </p:cNvPr>
          <p:cNvSpPr txBox="1"/>
          <p:nvPr/>
        </p:nvSpPr>
        <p:spPr>
          <a:xfrm>
            <a:off x="8207396" y="4805618"/>
            <a:ext cx="1496885" cy="369332"/>
          </a:xfrm>
          <a:prstGeom prst="rect">
            <a:avLst/>
          </a:prstGeom>
          <a:noFill/>
        </p:spPr>
        <p:txBody>
          <a:bodyPr wrap="none" rtlCol="0">
            <a:spAutoFit/>
          </a:bodyPr>
          <a:lstStyle/>
          <a:p>
            <a:r>
              <a:rPr lang="it-IT" dirty="0" err="1"/>
              <a:t>Vehicle</a:t>
            </a:r>
            <a:r>
              <a:rPr lang="it-IT" dirty="0"/>
              <a:t> A size</a:t>
            </a:r>
            <a:endParaRPr lang="en-GB" dirty="0"/>
          </a:p>
        </p:txBody>
      </p:sp>
      <p:sp>
        <p:nvSpPr>
          <p:cNvPr id="25" name="CasellaDiTesto 24">
            <a:extLst>
              <a:ext uri="{FF2B5EF4-FFF2-40B4-BE49-F238E27FC236}">
                <a16:creationId xmlns:a16="http://schemas.microsoft.com/office/drawing/2014/main" id="{6D514560-7B3C-4659-BA28-025ECA028A19}"/>
              </a:ext>
            </a:extLst>
          </p:cNvPr>
          <p:cNvSpPr txBox="1"/>
          <p:nvPr/>
        </p:nvSpPr>
        <p:spPr>
          <a:xfrm>
            <a:off x="2827076" y="4805618"/>
            <a:ext cx="1455207" cy="369332"/>
          </a:xfrm>
          <a:prstGeom prst="rect">
            <a:avLst/>
          </a:prstGeom>
          <a:noFill/>
        </p:spPr>
        <p:txBody>
          <a:bodyPr wrap="none" rtlCol="0">
            <a:spAutoFit/>
          </a:bodyPr>
          <a:lstStyle/>
          <a:p>
            <a:r>
              <a:rPr lang="it-IT" dirty="0" err="1"/>
              <a:t>Vehicle</a:t>
            </a:r>
            <a:r>
              <a:rPr lang="it-IT" dirty="0"/>
              <a:t> H size</a:t>
            </a:r>
            <a:endParaRPr lang="en-GB" dirty="0"/>
          </a:p>
        </p:txBody>
      </p:sp>
    </p:spTree>
    <p:extLst>
      <p:ext uri="{BB962C8B-B14F-4D97-AF65-F5344CB8AC3E}">
        <p14:creationId xmlns:p14="http://schemas.microsoft.com/office/powerpoint/2010/main" val="385071400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786</Words>
  <Application>Microsoft Office PowerPoint</Application>
  <PresentationFormat>Widescreen</PresentationFormat>
  <Paragraphs>452</Paragraphs>
  <Slides>49</Slides>
  <Notes>3</Notes>
  <HiddenSlides>0</HiddenSlides>
  <MMClips>2</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49</vt:i4>
      </vt:variant>
    </vt:vector>
  </HeadingPairs>
  <TitlesOfParts>
    <vt:vector size="54" baseType="lpstr">
      <vt:lpstr>Arial</vt:lpstr>
      <vt:lpstr>Calibri</vt:lpstr>
      <vt:lpstr>Calibri Light</vt:lpstr>
      <vt:lpstr>Cambria Math</vt:lpstr>
      <vt:lpstr>Thème Office</vt:lpstr>
      <vt:lpstr>Vehicular Network Analysis Using Probabilistic Model Checking</vt:lpstr>
      <vt:lpstr>Goal of the project</vt:lpstr>
      <vt:lpstr>A Probabilistic Model Checker</vt:lpstr>
      <vt:lpstr>PRISM</vt:lpstr>
      <vt:lpstr>PRISM : application domain</vt:lpstr>
      <vt:lpstr>PRISM : Example</vt:lpstr>
      <vt:lpstr>Roundabout Insertion Analysis</vt:lpstr>
      <vt:lpstr>Roundabout Insertion Analysis</vt:lpstr>
      <vt:lpstr>Stochastic Cellular Automata</vt:lpstr>
      <vt:lpstr>Nagel-Schreckenberg Model</vt:lpstr>
      <vt:lpstr>Nagel-Schreckenberg Modified</vt:lpstr>
      <vt:lpstr>Nagel-Schreckenberg Modified</vt:lpstr>
      <vt:lpstr>Roundabout Insertion Analysis</vt:lpstr>
      <vt:lpstr>Road topology</vt:lpstr>
      <vt:lpstr>Road topology</vt:lpstr>
      <vt:lpstr>Petri Net</vt:lpstr>
      <vt:lpstr>Markov Model</vt:lpstr>
      <vt:lpstr>Travel time</vt:lpstr>
      <vt:lpstr>GreatSPN</vt:lpstr>
      <vt:lpstr>Petri Net</vt:lpstr>
      <vt:lpstr>Petri Net : Distance</vt:lpstr>
      <vt:lpstr>Place distribution</vt:lpstr>
      <vt:lpstr>Rate : problem</vt:lpstr>
      <vt:lpstr>Rate : solution</vt:lpstr>
      <vt:lpstr>Map</vt:lpstr>
      <vt:lpstr>Map</vt:lpstr>
      <vt:lpstr>Petri Net</vt:lpstr>
      <vt:lpstr>Average token in places</vt:lpstr>
      <vt:lpstr>Map : Overload</vt:lpstr>
      <vt:lpstr>Map : Low traffic</vt:lpstr>
      <vt:lpstr>Random insertion : why</vt:lpstr>
      <vt:lpstr>Random insertion : how</vt:lpstr>
      <vt:lpstr>Random insertion : Petri Net</vt:lpstr>
      <vt:lpstr>Results</vt:lpstr>
      <vt:lpstr>Map : Overload</vt:lpstr>
      <vt:lpstr>Map : Low traffic</vt:lpstr>
      <vt:lpstr>Local analysis</vt:lpstr>
      <vt:lpstr>Local analysis : left part</vt:lpstr>
      <vt:lpstr>Local analysis : left part</vt:lpstr>
      <vt:lpstr>Local analysis : right part</vt:lpstr>
      <vt:lpstr>Local analysis : right part</vt:lpstr>
      <vt:lpstr>Mitigate border error</vt:lpstr>
      <vt:lpstr>Complexity Analysis : Model</vt:lpstr>
      <vt:lpstr>Complexity Analysis : Results</vt:lpstr>
      <vt:lpstr>Complexity Analysis : Results</vt:lpstr>
      <vt:lpstr>Further Work</vt:lpstr>
      <vt:lpstr>Conclusion</vt:lpstr>
      <vt:lpstr>Github</vt:lpstr>
      <vt:lpstr>Vehicular Network Analysis Using Probabilistic Model Checking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Topological Reasoning</dc:title>
  <dc:creator>Jonathan Lo</dc:creator>
  <cp:lastModifiedBy>Tommaso Peletta</cp:lastModifiedBy>
  <cp:revision>264</cp:revision>
  <dcterms:created xsi:type="dcterms:W3CDTF">2020-03-30T16:56:13Z</dcterms:created>
  <dcterms:modified xsi:type="dcterms:W3CDTF">2021-06-03T12:54:37Z</dcterms:modified>
</cp:coreProperties>
</file>